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838841110" r:id="rId2"/>
    <p:sldId id="2147472153" r:id="rId3"/>
    <p:sldId id="2147472145" r:id="rId4"/>
    <p:sldId id="2147472154" r:id="rId5"/>
    <p:sldId id="2147472147" r:id="rId6"/>
    <p:sldId id="2147472148" r:id="rId7"/>
    <p:sldId id="2147472149" r:id="rId8"/>
    <p:sldId id="2147472150" r:id="rId9"/>
    <p:sldId id="2147472151" r:id="rId10"/>
    <p:sldId id="2147472152" r:id="rId11"/>
    <p:sldId id="21474721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" userDrawn="1">
          <p15:clr>
            <a:srgbClr val="A4A3A4"/>
          </p15:clr>
        </p15:guide>
        <p15:guide id="2" orient="horz" pos="6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521A06-2F0E-5030-29FD-887A613C7642}" name="Monique O'Leary" initials="MO" userId="S::moleary_kalvista.com#ext#@livekalvista.onmicrosoft.com::75030dfc-01e1-4f7c-9189-0c22e4aa7fd3" providerId="AD"/>
  <p188:author id="{7F4E1A30-E935-1710-FD23-4530500F4E2C}" name="Steffen Biechele" initials="SB" userId="S::Steffen.Biechele@apothecom.com::8e80cd82-ecce-45ad-8208-88be3971b772" providerId="AD"/>
  <p188:author id="{8269A734-E0B6-A30D-BF39-132D3FBCA5D9}" name="Michael Smith" initials="MS" userId="S::mds_kalvista.com#ext#@livekalvista.onmicrosoft.com::63b6dab9-6ca7-4832-9d2e-06fa76ad48ef" providerId="AD"/>
  <p188:author id="{8B06A83B-14A9-A5CB-6E5F-513BB738230A}" name="Richard Davis" initials="RD" userId="S::Richard.Davis@apothecom.com::a67d2645-9910-458e-9bb3-ba2bec41b0e2" providerId="AD"/>
  <p188:author id="{2344F43F-4168-F515-2D78-064E54BB2B24}" name="Bridget Healy" initials="BH" userId="S::bridget.healy@biowritesolutions.com::c63f93ad-7ad7-45ca-9515-0ac16218f4a3" providerId="AD"/>
  <p188:author id="{581A6745-B50D-5EE7-BA4F-1CDF7EC43421}" name="Khadija Begum" initials="KB" userId="eCEupq76G/Haa99TB3QTXANOUA8tf3aqrg4Dwr4QlrI=" providerId="None"/>
  <p188:author id="{6389B756-9DE3-0249-AFFE-70B52C0BBFA0}" name="Christopher Utter" initials="CU" userId="S::cutter@kalvista.com::88046066-194a-4e9c-9024-2c186d314a42" providerId="AD"/>
  <p188:author id="{9232A871-FB6D-FBA2-5453-84FA8EB0721A}" name="Shreena Patel" initials="SP" userId="Shreena Patel" providerId="None"/>
  <p188:author id="{E59C5785-C6EC-73BA-5DCC-6A984CE98151}" name="Peter Parsonson" initials="PP" userId="S::psp_kalvista.com#ext#@livekalvista.onmicrosoft.com::77056771-49e5-4afe-a1d3-28f1669438f3" providerId="AD"/>
  <p188:author id="{72F3728D-2868-8744-07F1-59F1D5C40B99}" name="James Hao" initials="JH" userId="S::jhao_kalvista.com#ext#@livekalvista.onmicrosoft.com::6bd3c851-e1b4-4cbb-8704-05190f5cf6fe" providerId="AD"/>
  <p188:author id="{E0F45592-BE50-FF96-C1E4-405C59ABE562}" name="Chantell Hayward" initials="CH" userId="Chantell Hayward" providerId="None"/>
  <p188:author id="{50FA39A1-D545-3E88-9A7C-AB16BFC931D2}" name="Monique O'Leary" initials="MO" userId="Monique O'Leary" providerId="None"/>
  <p188:author id="{5FD2F9AA-22EE-8FBA-83D9-80E33CF1A765}" name="Nazli Bashiri" initials="NB" userId="Nazli Bashiri" providerId="None"/>
  <p188:author id="{943255BA-B50B-AB89-A179-A7D6A38FEBA5}" name="Richard Davis" initials="RD" userId="Richard Davis" providerId="None"/>
  <p188:author id="{120C13C7-2D0A-F250-C6CC-27D6A7D58F52}" name="Paul K. Audhya" initials="PA" userId="S::pka@kalvista.com::dd15d221-ced2-42ec-826d-5e39c064f46c" providerId="AD"/>
  <p188:author id="{32456EE3-EBB5-736F-7D91-CB08E8B288C4}" name="ApotheCom" initials="APO" userId="ApotheCom" providerId="None"/>
  <p188:author id="{2C5C4CE5-9AF1-21B8-05CE-CD682851399C}" name="Stephanie Lisa" initials="SL" userId="Stephanie Lis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A829D"/>
    <a:srgbClr val="084167"/>
    <a:srgbClr val="E57C59"/>
    <a:srgbClr val="002D55"/>
    <a:srgbClr val="1775BB"/>
    <a:srgbClr val="F85110"/>
    <a:srgbClr val="0D416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7" autoAdjust="0"/>
    <p:restoredTop sz="80129" autoAdjust="0"/>
  </p:normalViewPr>
  <p:slideViewPr>
    <p:cSldViewPr snapToGrid="0">
      <p:cViewPr varScale="1">
        <p:scale>
          <a:sx n="80" d="100"/>
          <a:sy n="80" d="100"/>
        </p:scale>
        <p:origin x="197" y="58"/>
      </p:cViewPr>
      <p:guideLst>
        <p:guide pos="143"/>
        <p:guide orient="horz" pos="640"/>
        <p:guide orient="horz" pos="4065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DE80C-DCF5-41F9-B1FF-DD4B798AD4BA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2696-85D5-4A80-959A-DF19E344A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1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9CDAB-0C85-4D02-9E3D-3BF30069D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1BCB5-105B-7E1F-097F-02B05FCA7996}"/>
              </a:ext>
            </a:extLst>
          </p:cNvPr>
          <p:cNvSpPr/>
          <p:nvPr userDrawn="1"/>
        </p:nvSpPr>
        <p:spPr bwMode="auto">
          <a:xfrm>
            <a:off x="1" y="-10633"/>
            <a:ext cx="12192000" cy="686863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C22D876-C6D2-8351-30EF-25C1B2AAF9A1}"/>
              </a:ext>
            </a:extLst>
          </p:cNvPr>
          <p:cNvSpPr/>
          <p:nvPr userDrawn="1"/>
        </p:nvSpPr>
        <p:spPr bwMode="auto">
          <a:xfrm rot="5400000">
            <a:off x="-300306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62EEC4-6216-35DC-B322-9B6913EB66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8583" y="3137934"/>
            <a:ext cx="9136475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9296487-F8F1-522E-374B-6D40D58F7A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515244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2B01C-C419-CFF2-5B50-051F5CEAAA1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055525" y="5439596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0EA9FA-DB91-E2C5-687C-C9BEDABCB3F2}"/>
              </a:ext>
            </a:extLst>
          </p:cNvPr>
          <p:cNvSpPr txBox="1"/>
          <p:nvPr userDrawn="1"/>
        </p:nvSpPr>
        <p:spPr>
          <a:xfrm>
            <a:off x="243419" y="6610145"/>
            <a:ext cx="9456762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Presented at the 14</a:t>
            </a:r>
            <a:r>
              <a:rPr lang="en-US" sz="933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</a:t>
            </a:r>
            <a:r>
              <a:rPr lang="en-US" sz="9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C1-inhibitor Deficiency and Angioedema Workshop; 29 May-1 June, 2025; Budapest, Hungary</a:t>
            </a:r>
            <a:endParaRPr lang="en-GB" sz="933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>
          <a:xfrm>
            <a:off x="903817" y="6380163"/>
            <a:ext cx="91016" cy="746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en-US" sz="3200" dirty="0">
              <a:solidFill>
                <a:srgbClr val="005CB8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5" y="216583"/>
            <a:ext cx="11199628" cy="683304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D41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5" y="918797"/>
            <a:ext cx="11199628" cy="4038600"/>
          </a:xfrm>
          <a:prstGeom prst="rect">
            <a:avLst/>
          </a:prstGeom>
        </p:spPr>
        <p:txBody>
          <a:bodyPr/>
          <a:lstStyle>
            <a:lvl1pPr marL="535477" indent="-380972">
              <a:lnSpc>
                <a:spcPct val="100000"/>
              </a:lnSpc>
              <a:buClr>
                <a:srgbClr val="0D4167"/>
              </a:buClr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1155614" indent="-380972"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935" y="6433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C8BDE4-BD9B-344E-85D3-5E8419A4A689}" type="slidenum">
              <a:rPr lang="en-US" smtClean="0">
                <a:solidFill>
                  <a:srgbClr val="808080"/>
                </a:solidFill>
              </a:r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5897" y="6087684"/>
            <a:ext cx="992888" cy="6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7" y="245421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707CF-CD3C-4BFE-AFFB-E1BEF0004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4" y="6402546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6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A4F9A5-6048-42A7-A61C-051D42EB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5" y="6361029"/>
            <a:ext cx="10698956" cy="27789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0AEB64-9062-482B-9DD3-00B9E89B5ED2}" type="slidenum">
              <a:rPr lang="en-US" b="1" smtClean="0"/>
              <a:pPr/>
              <a:t>‹#›</a:t>
            </a:fld>
            <a:r>
              <a:rPr lang="en-US" b="1" dirty="0"/>
              <a:t> </a:t>
            </a:r>
            <a:r>
              <a:rPr lang="en-US" dirty="0"/>
              <a:t> |  CONFIDENTIAL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65159D-3C0D-4EE5-A2A9-B65B4B071D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1" y="498476"/>
            <a:ext cx="10801351" cy="41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92B673E-C9CF-456E-8DE4-D61DA0079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6" y="1731964"/>
            <a:ext cx="11614151" cy="435292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248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79FA35-4644-4088-9C60-91ACD99AC375}"/>
              </a:ext>
            </a:extLst>
          </p:cNvPr>
          <p:cNvSpPr/>
          <p:nvPr userDrawn="1"/>
        </p:nvSpPr>
        <p:spPr>
          <a:xfrm>
            <a:off x="2" y="-1"/>
            <a:ext cx="12191999" cy="685800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67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6E1B8E2-0776-4DD5-B102-29B79D1465BC}"/>
              </a:ext>
            </a:extLst>
          </p:cNvPr>
          <p:cNvSpPr/>
          <p:nvPr userDrawn="1"/>
        </p:nvSpPr>
        <p:spPr bwMode="auto">
          <a:xfrm rot="5400000">
            <a:off x="-291187" y="291187"/>
            <a:ext cx="5470219" cy="4887845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B9B1D1-77BA-4F89-B9CC-6EDCE546E12F}"/>
              </a:ext>
            </a:extLst>
          </p:cNvPr>
          <p:cNvSpPr/>
          <p:nvPr userDrawn="1"/>
        </p:nvSpPr>
        <p:spPr bwMode="auto">
          <a:xfrm>
            <a:off x="0" y="6696502"/>
            <a:ext cx="12192000" cy="1614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A8BCD5B-FB9F-4F8D-AB70-AB52D27C6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84140" y="2792691"/>
            <a:ext cx="6019800" cy="1272615"/>
          </a:xfrm>
          <a:solidFill>
            <a:srgbClr val="1E3F62">
              <a:alpha val="0"/>
            </a:srgbClr>
          </a:solidFill>
        </p:spPr>
        <p:txBody>
          <a:bodyPr/>
          <a:lstStyle>
            <a:lvl1pPr algn="l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494AA3C-EE2B-48B6-ADD8-996DAD7F6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1946" y="6698925"/>
            <a:ext cx="1448111" cy="161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206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nbr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EB7-2155-4747-930B-A041EBC9A2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6460712"/>
            <a:ext cx="9055716" cy="326275"/>
          </a:xfrm>
        </p:spPr>
        <p:txBody>
          <a:bodyPr lIns="9144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6D0559-C399-8B2F-BB8D-6B8CD241E940}"/>
              </a:ext>
            </a:extLst>
          </p:cNvPr>
          <p:cNvGrpSpPr/>
          <p:nvPr userDrawn="1"/>
        </p:nvGrpSpPr>
        <p:grpSpPr>
          <a:xfrm>
            <a:off x="377225" y="980265"/>
            <a:ext cx="11447579" cy="27503"/>
            <a:chOff x="377224" y="997516"/>
            <a:chExt cx="11447579" cy="27502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FC5A56B-D4BB-9755-1E90-9EC9A52410C0}"/>
                </a:ext>
              </a:extLst>
            </p:cNvPr>
            <p:cNvSpPr/>
            <p:nvPr/>
          </p:nvSpPr>
          <p:spPr>
            <a:xfrm rot="21596325">
              <a:off x="2076037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DF2EA9-30FA-E344-3458-BE8F36CB599E}"/>
                </a:ext>
              </a:extLst>
            </p:cNvPr>
            <p:cNvSpPr/>
            <p:nvPr/>
          </p:nvSpPr>
          <p:spPr>
            <a:xfrm>
              <a:off x="1458334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5E0484F-8109-A1EA-7E11-AD05E5C5B93A}"/>
                </a:ext>
              </a:extLst>
            </p:cNvPr>
            <p:cNvSpPr/>
            <p:nvPr/>
          </p:nvSpPr>
          <p:spPr>
            <a:xfrm>
              <a:off x="554767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E47E2EA-7AF2-A418-CBD9-0463A9318719}"/>
                </a:ext>
              </a:extLst>
            </p:cNvPr>
            <p:cNvSpPr/>
            <p:nvPr/>
          </p:nvSpPr>
          <p:spPr>
            <a:xfrm rot="21596325">
              <a:off x="37722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71AEF4-6FBE-39EA-3040-7F1D72456694}"/>
                </a:ext>
              </a:extLst>
            </p:cNvPr>
            <p:cNvSpPr/>
            <p:nvPr/>
          </p:nvSpPr>
          <p:spPr>
            <a:xfrm rot="21596325">
              <a:off x="3997770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710CBCB-A530-11F6-95B6-CEFF09E2C44B}"/>
                </a:ext>
              </a:extLst>
            </p:cNvPr>
            <p:cNvSpPr/>
            <p:nvPr/>
          </p:nvSpPr>
          <p:spPr>
            <a:xfrm>
              <a:off x="3380067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C93CF12-5274-8876-51AA-9789668C44DF}"/>
                </a:ext>
              </a:extLst>
            </p:cNvPr>
            <p:cNvSpPr/>
            <p:nvPr/>
          </p:nvSpPr>
          <p:spPr>
            <a:xfrm>
              <a:off x="2476500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47BFA57-A0BB-EDCD-1B81-23BB7F632BA3}"/>
                </a:ext>
              </a:extLst>
            </p:cNvPr>
            <p:cNvSpPr/>
            <p:nvPr/>
          </p:nvSpPr>
          <p:spPr>
            <a:xfrm rot="21596325">
              <a:off x="2298957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B6FBE1A-6CE4-1532-5000-FEEDE9C17E4B}"/>
                </a:ext>
              </a:extLst>
            </p:cNvPr>
            <p:cNvSpPr/>
            <p:nvPr/>
          </p:nvSpPr>
          <p:spPr>
            <a:xfrm rot="21596325">
              <a:off x="593363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250939-D908-7F2E-0F1F-CC22FF7B99CC}"/>
                </a:ext>
              </a:extLst>
            </p:cNvPr>
            <p:cNvSpPr/>
            <p:nvPr/>
          </p:nvSpPr>
          <p:spPr>
            <a:xfrm>
              <a:off x="5315931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5FA1231-B212-3D76-42E4-CD6F1CA5AF8D}"/>
                </a:ext>
              </a:extLst>
            </p:cNvPr>
            <p:cNvSpPr/>
            <p:nvPr/>
          </p:nvSpPr>
          <p:spPr>
            <a:xfrm>
              <a:off x="4412364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CD27FDB-AF2D-E606-E79F-2003C228FDC5}"/>
                </a:ext>
              </a:extLst>
            </p:cNvPr>
            <p:cNvSpPr/>
            <p:nvPr/>
          </p:nvSpPr>
          <p:spPr>
            <a:xfrm rot="21596325">
              <a:off x="4234821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D7F9B1D-5E00-9CB5-5199-6157204989D9}"/>
                </a:ext>
              </a:extLst>
            </p:cNvPr>
            <p:cNvSpPr/>
            <p:nvPr/>
          </p:nvSpPr>
          <p:spPr>
            <a:xfrm rot="21596325">
              <a:off x="7855367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1D80AF5-BAAC-A271-4EA1-4204479722FD}"/>
                </a:ext>
              </a:extLst>
            </p:cNvPr>
            <p:cNvSpPr/>
            <p:nvPr/>
          </p:nvSpPr>
          <p:spPr>
            <a:xfrm>
              <a:off x="7237664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7D962BA-4D67-F17D-55BC-5861464E0E6E}"/>
                </a:ext>
              </a:extLst>
            </p:cNvPr>
            <p:cNvSpPr/>
            <p:nvPr/>
          </p:nvSpPr>
          <p:spPr>
            <a:xfrm>
              <a:off x="6334097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B47FB0A-B3AC-85D4-2214-5B087417C88A}"/>
                </a:ext>
              </a:extLst>
            </p:cNvPr>
            <p:cNvSpPr/>
            <p:nvPr/>
          </p:nvSpPr>
          <p:spPr>
            <a:xfrm rot="21596325">
              <a:off x="615655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A9225B0-EFB1-2CA3-8CF3-DFB65C0E13F5}"/>
                </a:ext>
              </a:extLst>
            </p:cNvPr>
            <p:cNvSpPr/>
            <p:nvPr/>
          </p:nvSpPr>
          <p:spPr>
            <a:xfrm rot="21596325">
              <a:off x="977708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951AD0-7747-E77D-416D-8144AC53F7BF}"/>
                </a:ext>
              </a:extLst>
            </p:cNvPr>
            <p:cNvSpPr/>
            <p:nvPr/>
          </p:nvSpPr>
          <p:spPr>
            <a:xfrm>
              <a:off x="9159381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E34A3D4-9B9A-76D4-83C6-9DA7C18A551B}"/>
                </a:ext>
              </a:extLst>
            </p:cNvPr>
            <p:cNvSpPr/>
            <p:nvPr/>
          </p:nvSpPr>
          <p:spPr>
            <a:xfrm>
              <a:off x="8255814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984386B-3DE9-D0B9-8A14-316EA8F4537C}"/>
                </a:ext>
              </a:extLst>
            </p:cNvPr>
            <p:cNvSpPr/>
            <p:nvPr/>
          </p:nvSpPr>
          <p:spPr>
            <a:xfrm rot="21596325">
              <a:off x="8078271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1CCD1-C67D-BBF6-31D8-197B297F6CD8}"/>
                </a:ext>
              </a:extLst>
            </p:cNvPr>
            <p:cNvSpPr/>
            <p:nvPr/>
          </p:nvSpPr>
          <p:spPr>
            <a:xfrm rot="21596325">
              <a:off x="11694816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1EBA61-5EF4-B630-90DD-34829EE22470}"/>
                </a:ext>
              </a:extLst>
            </p:cNvPr>
            <p:cNvSpPr/>
            <p:nvPr/>
          </p:nvSpPr>
          <p:spPr>
            <a:xfrm>
              <a:off x="11077113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1848489-9C2A-0BE6-92E5-D099759C76DA}"/>
                </a:ext>
              </a:extLst>
            </p:cNvPr>
            <p:cNvSpPr/>
            <p:nvPr/>
          </p:nvSpPr>
          <p:spPr>
            <a:xfrm>
              <a:off x="10173546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B8E45E3-676E-99E5-5517-6EEC7B93307E}"/>
                </a:ext>
              </a:extLst>
            </p:cNvPr>
            <p:cNvSpPr/>
            <p:nvPr/>
          </p:nvSpPr>
          <p:spPr>
            <a:xfrm rot="21596325">
              <a:off x="9996003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E4596F27-4EE5-BE61-8ADC-7163838AA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5" y="6460711"/>
            <a:ext cx="385855" cy="326276"/>
          </a:xfrm>
          <a:prstGeom prst="rect">
            <a:avLst/>
          </a:prstGeom>
        </p:spPr>
        <p:txBody>
          <a:bodyPr vert="horz" lIns="45720" tIns="0" rIns="9144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4B657-B2ED-4940-F2E5-B799545F2A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7210" y="1104902"/>
            <a:ext cx="11433791" cy="5270500"/>
          </a:xfrm>
        </p:spPr>
        <p:txBody>
          <a:bodyPr/>
          <a:lstStyle>
            <a:lvl1pPr marL="173034" indent="-173034">
              <a:defRPr sz="1800"/>
            </a:lvl1pPr>
            <a:lvl2pPr marL="517512" indent="-233357">
              <a:defRPr sz="1600"/>
            </a:lvl2pPr>
            <a:lvl3pPr marL="741344" indent="-131759"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3D2E9D-75BF-F755-B19E-C435813AEB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2" y="165020"/>
            <a:ext cx="11429999" cy="80887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b="1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60953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96">
          <p15:clr>
            <a:srgbClr val="FBAE40"/>
          </p15:clr>
        </p15:guide>
        <p15:guide id="3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>
            <a:lvl2pPr marL="609585" indent="-302676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EB7-2155-4747-930B-A041EBC9A2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158" y="6365825"/>
            <a:ext cx="9142501" cy="32627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ADB51-3E1B-45CD-BD14-446ED5B0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9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P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0098" y="6698925"/>
            <a:ext cx="2512809" cy="1614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For internal use only.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71FE6E-E962-58AB-B17E-656E8A81F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4" y="6365825"/>
            <a:ext cx="10276837" cy="326275"/>
          </a:xfrm>
        </p:spPr>
        <p:txBody>
          <a:bodyPr lIns="9144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A51D5B-4EE8-E04D-6CA3-C08BD4F195F6}"/>
              </a:ext>
            </a:extLst>
          </p:cNvPr>
          <p:cNvSpPr txBox="1">
            <a:spLocks/>
          </p:cNvSpPr>
          <p:nvPr userDrawn="1"/>
        </p:nvSpPr>
        <p:spPr>
          <a:xfrm>
            <a:off x="1514" y="6398142"/>
            <a:ext cx="706343" cy="293959"/>
          </a:xfrm>
          <a:prstGeom prst="rect">
            <a:avLst/>
          </a:prstGeom>
        </p:spPr>
        <p:txBody>
          <a:bodyPr vert="horz" lIns="6096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z="933" smtClean="0"/>
              <a:pPr/>
              <a:t>‹#›</a:t>
            </a:fld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51516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0098" y="6698925"/>
            <a:ext cx="2512809" cy="1614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For internal use only.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71FE6E-E962-58AB-B17E-656E8A81F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4" y="6365825"/>
            <a:ext cx="10276837" cy="326275"/>
          </a:xfrm>
        </p:spPr>
        <p:txBody>
          <a:bodyPr lIns="9144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A51D5B-4EE8-E04D-6CA3-C08BD4F195F6}"/>
              </a:ext>
            </a:extLst>
          </p:cNvPr>
          <p:cNvSpPr txBox="1">
            <a:spLocks/>
          </p:cNvSpPr>
          <p:nvPr userDrawn="1"/>
        </p:nvSpPr>
        <p:spPr>
          <a:xfrm>
            <a:off x="1514" y="6398142"/>
            <a:ext cx="706343" cy="293959"/>
          </a:xfrm>
          <a:prstGeom prst="rect">
            <a:avLst/>
          </a:prstGeom>
        </p:spPr>
        <p:txBody>
          <a:bodyPr vert="horz" lIns="6096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z="933" smtClean="0"/>
              <a:pPr/>
              <a:t>‹#›</a:t>
            </a:fld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82932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EB7-2155-4747-930B-A041EBC9A2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159" y="6365825"/>
            <a:ext cx="9142501" cy="32627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E84D08-3445-5DA7-7D1D-25A2C791DC75}"/>
              </a:ext>
            </a:extLst>
          </p:cNvPr>
          <p:cNvGrpSpPr/>
          <p:nvPr userDrawn="1"/>
        </p:nvGrpSpPr>
        <p:grpSpPr>
          <a:xfrm>
            <a:off x="334093" y="977299"/>
            <a:ext cx="11447579" cy="49197"/>
            <a:chOff x="334092" y="977299"/>
            <a:chExt cx="11447579" cy="491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381958-6714-568B-196B-69F74C326335}"/>
                </a:ext>
              </a:extLst>
            </p:cNvPr>
            <p:cNvGrpSpPr/>
            <p:nvPr/>
          </p:nvGrpSpPr>
          <p:grpSpPr>
            <a:xfrm>
              <a:off x="334092" y="993371"/>
              <a:ext cx="3750533" cy="33125"/>
              <a:chOff x="363136" y="993371"/>
              <a:chExt cx="3750533" cy="3312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20C6D5B-FC01-E8D6-C467-E796B3046C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3136" y="995408"/>
                <a:ext cx="1828800" cy="31088"/>
                <a:chOff x="6607895" y="4464095"/>
                <a:chExt cx="5768546" cy="98097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FC5A56B-D4BB-9755-1E90-9EC9A52410C0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DDF2EA9-30FA-E344-3458-BE8F36CB599E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35E0484F-8109-A1EA-7E11-AD05E5C5B93A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BE47E2EA-7AF2-A418-CBD9-0463A9318719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9C2D6C7-9267-07FB-D584-349CBC08D7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84869" y="993371"/>
                <a:ext cx="1828800" cy="31088"/>
                <a:chOff x="6607895" y="4464095"/>
                <a:chExt cx="5768546" cy="98097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171AEF4-6FBE-39EA-3040-7F1D72456694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710CBCB-A530-11F6-95B6-CEFF09E2C44B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FC93CF12-5274-8876-51AA-9789668C44DF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47BFA57-A0BB-EDCD-1B81-23BB7F632BA3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F2C464-5066-6AF2-BEE4-EB3FC22DFEE7}"/>
                </a:ext>
              </a:extLst>
            </p:cNvPr>
            <p:cNvGrpSpPr/>
            <p:nvPr/>
          </p:nvGrpSpPr>
          <p:grpSpPr>
            <a:xfrm>
              <a:off x="4191689" y="985826"/>
              <a:ext cx="3750533" cy="33125"/>
              <a:chOff x="363136" y="993371"/>
              <a:chExt cx="3750533" cy="3312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B9B9F2C-4162-C9BF-0B53-2409BA78AC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3136" y="995408"/>
                <a:ext cx="1828800" cy="31088"/>
                <a:chOff x="6607895" y="4464095"/>
                <a:chExt cx="5768546" cy="98097"/>
              </a:xfrm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7B6FBE1A-6CE4-1532-5000-FEEDE9C17E4B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8250939-D908-7F2E-0F1F-CC22FF7B99CC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5FA1231-B212-3D76-42E4-CD6F1CA5AF8D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DCD27FDB-AF2D-E606-E79F-2003C228FDC5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48FB5F6-549A-855F-1401-253770B4BF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84869" y="993371"/>
                <a:ext cx="1828800" cy="31088"/>
                <a:chOff x="6607895" y="4464095"/>
                <a:chExt cx="5768546" cy="98097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6D7F9B1D-5E00-9CB5-5199-6157204989D9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1D80AF5-BAAC-A271-4EA1-4204479722FD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B7D962BA-4D67-F17D-55BC-5861464E0E6E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B47FB0A-B3AC-85D4-2214-5B087417C88A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E153F8-AD29-03BA-098A-3A1F3FBF33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5139" y="985791"/>
              <a:ext cx="1828800" cy="31088"/>
              <a:chOff x="6607895" y="4464095"/>
              <a:chExt cx="5768546" cy="98097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A9225B0-EFB1-2CA3-8CF3-DFB65C0E13F5}"/>
                  </a:ext>
                </a:extLst>
              </p:cNvPr>
              <p:cNvSpPr/>
              <p:nvPr/>
            </p:nvSpPr>
            <p:spPr>
              <a:xfrm rot="21596325">
                <a:off x="11966426" y="4464099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D951AD0-7747-E77D-416D-8144AC53F7BF}"/>
                  </a:ext>
                </a:extLst>
              </p:cNvPr>
              <p:cNvSpPr/>
              <p:nvPr/>
            </p:nvSpPr>
            <p:spPr>
              <a:xfrm>
                <a:off x="10018016" y="4464095"/>
                <a:ext cx="1648392" cy="94769"/>
              </a:xfrm>
              <a:custGeom>
                <a:avLst/>
                <a:gdLst>
                  <a:gd name="connsiteX0" fmla="*/ 0 w 942022"/>
                  <a:gd name="connsiteY0" fmla="*/ 54159 h 54158"/>
                  <a:gd name="connsiteX1" fmla="*/ 0 w 942022"/>
                  <a:gd name="connsiteY1" fmla="*/ 1900 h 54158"/>
                  <a:gd name="connsiteX2" fmla="*/ 144780 w 942022"/>
                  <a:gd name="connsiteY2" fmla="*/ 1900 h 54158"/>
                  <a:gd name="connsiteX3" fmla="*/ 144780 w 942022"/>
                  <a:gd name="connsiteY3" fmla="*/ 54159 h 54158"/>
                  <a:gd name="connsiteX4" fmla="*/ 0 w 942022"/>
                  <a:gd name="connsiteY4" fmla="*/ 54159 h 54158"/>
                  <a:gd name="connsiteX5" fmla="*/ 277177 w 942022"/>
                  <a:gd name="connsiteY5" fmla="*/ 53208 h 54158"/>
                  <a:gd name="connsiteX6" fmla="*/ 277177 w 942022"/>
                  <a:gd name="connsiteY6" fmla="*/ 950 h 54158"/>
                  <a:gd name="connsiteX7" fmla="*/ 942023 w 942022"/>
                  <a:gd name="connsiteY7" fmla="*/ 0 h 54158"/>
                  <a:gd name="connsiteX8" fmla="*/ 942023 w 942022"/>
                  <a:gd name="connsiteY8" fmla="*/ 52258 h 54158"/>
                  <a:gd name="connsiteX9" fmla="*/ 277177 w 942022"/>
                  <a:gd name="connsiteY9" fmla="*/ 5320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2022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144780" y="1900"/>
                    </a:lnTo>
                    <a:lnTo>
                      <a:pt x="144780" y="54159"/>
                    </a:lnTo>
                    <a:lnTo>
                      <a:pt x="0" y="54159"/>
                    </a:lnTo>
                    <a:close/>
                    <a:moveTo>
                      <a:pt x="277177" y="53208"/>
                    </a:moveTo>
                    <a:lnTo>
                      <a:pt x="277177" y="950"/>
                    </a:lnTo>
                    <a:lnTo>
                      <a:pt x="942023" y="0"/>
                    </a:lnTo>
                    <a:lnTo>
                      <a:pt x="942023" y="52258"/>
                    </a:lnTo>
                    <a:lnTo>
                      <a:pt x="277177" y="5320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E34A3D4-9B9A-76D4-83C6-9DA7C18A551B}"/>
                  </a:ext>
                </a:extLst>
              </p:cNvPr>
              <p:cNvSpPr/>
              <p:nvPr/>
            </p:nvSpPr>
            <p:spPr>
              <a:xfrm>
                <a:off x="7167912" y="4467422"/>
                <a:ext cx="2700098" cy="94769"/>
              </a:xfrm>
              <a:custGeom>
                <a:avLst/>
                <a:gdLst>
                  <a:gd name="connsiteX0" fmla="*/ 0 w 1543050"/>
                  <a:gd name="connsiteY0" fmla="*/ 54159 h 54158"/>
                  <a:gd name="connsiteX1" fmla="*/ 0 w 1543050"/>
                  <a:gd name="connsiteY1" fmla="*/ 1900 h 54158"/>
                  <a:gd name="connsiteX2" fmla="*/ 279082 w 1543050"/>
                  <a:gd name="connsiteY2" fmla="*/ 1900 h 54158"/>
                  <a:gd name="connsiteX3" fmla="*/ 279082 w 1543050"/>
                  <a:gd name="connsiteY3" fmla="*/ 54159 h 54158"/>
                  <a:gd name="connsiteX4" fmla="*/ 0 w 1543050"/>
                  <a:gd name="connsiteY4" fmla="*/ 54159 h 54158"/>
                  <a:gd name="connsiteX5" fmla="*/ 412432 w 1543050"/>
                  <a:gd name="connsiteY5" fmla="*/ 53208 h 54158"/>
                  <a:gd name="connsiteX6" fmla="*/ 412432 w 1543050"/>
                  <a:gd name="connsiteY6" fmla="*/ 950 h 54158"/>
                  <a:gd name="connsiteX7" fmla="*/ 1077277 w 1543050"/>
                  <a:gd name="connsiteY7" fmla="*/ 0 h 54158"/>
                  <a:gd name="connsiteX8" fmla="*/ 1077277 w 1543050"/>
                  <a:gd name="connsiteY8" fmla="*/ 52258 h 54158"/>
                  <a:gd name="connsiteX9" fmla="*/ 412432 w 1543050"/>
                  <a:gd name="connsiteY9" fmla="*/ 53208 h 54158"/>
                  <a:gd name="connsiteX10" fmla="*/ 1210627 w 1543050"/>
                  <a:gd name="connsiteY10" fmla="*/ 52258 h 54158"/>
                  <a:gd name="connsiteX11" fmla="*/ 1210627 w 1543050"/>
                  <a:gd name="connsiteY11" fmla="*/ 0 h 54158"/>
                  <a:gd name="connsiteX12" fmla="*/ 1543050 w 1543050"/>
                  <a:gd name="connsiteY12" fmla="*/ 0 h 54158"/>
                  <a:gd name="connsiteX13" fmla="*/ 1543050 w 1543050"/>
                  <a:gd name="connsiteY13" fmla="*/ 52258 h 54158"/>
                  <a:gd name="connsiteX14" fmla="*/ 1210627 w 1543050"/>
                  <a:gd name="connsiteY14" fmla="*/ 5225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3050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279082" y="1900"/>
                    </a:lnTo>
                    <a:lnTo>
                      <a:pt x="279082" y="54159"/>
                    </a:lnTo>
                    <a:lnTo>
                      <a:pt x="0" y="54159"/>
                    </a:lnTo>
                    <a:close/>
                    <a:moveTo>
                      <a:pt x="412432" y="53208"/>
                    </a:moveTo>
                    <a:lnTo>
                      <a:pt x="412432" y="950"/>
                    </a:lnTo>
                    <a:lnTo>
                      <a:pt x="1077277" y="0"/>
                    </a:lnTo>
                    <a:lnTo>
                      <a:pt x="1077277" y="52258"/>
                    </a:lnTo>
                    <a:lnTo>
                      <a:pt x="412432" y="53208"/>
                    </a:lnTo>
                    <a:close/>
                    <a:moveTo>
                      <a:pt x="1210627" y="52258"/>
                    </a:moveTo>
                    <a:lnTo>
                      <a:pt x="1210627" y="0"/>
                    </a:lnTo>
                    <a:lnTo>
                      <a:pt x="1543050" y="0"/>
                    </a:lnTo>
                    <a:lnTo>
                      <a:pt x="1543050" y="52258"/>
                    </a:lnTo>
                    <a:lnTo>
                      <a:pt x="1210627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984386B-3DE9-D0B9-8A14-316EA8F4537C}"/>
                  </a:ext>
                </a:extLst>
              </p:cNvPr>
              <p:cNvSpPr/>
              <p:nvPr/>
            </p:nvSpPr>
            <p:spPr>
              <a:xfrm rot="21596325">
                <a:off x="6607895" y="4470748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43CD11-9312-189D-3BFC-51FE118C62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52871" y="977299"/>
              <a:ext cx="1828800" cy="31088"/>
              <a:chOff x="6607895" y="4464095"/>
              <a:chExt cx="5768546" cy="98097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411CCD1-C67D-BBF6-31D8-197B297F6CD8}"/>
                  </a:ext>
                </a:extLst>
              </p:cNvPr>
              <p:cNvSpPr/>
              <p:nvPr/>
            </p:nvSpPr>
            <p:spPr>
              <a:xfrm rot="21596325">
                <a:off x="11966426" y="4464099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B1EBA61-5EF4-B630-90DD-34829EE22470}"/>
                  </a:ext>
                </a:extLst>
              </p:cNvPr>
              <p:cNvSpPr/>
              <p:nvPr/>
            </p:nvSpPr>
            <p:spPr>
              <a:xfrm>
                <a:off x="10018016" y="4464095"/>
                <a:ext cx="1648392" cy="94769"/>
              </a:xfrm>
              <a:custGeom>
                <a:avLst/>
                <a:gdLst>
                  <a:gd name="connsiteX0" fmla="*/ 0 w 942022"/>
                  <a:gd name="connsiteY0" fmla="*/ 54159 h 54158"/>
                  <a:gd name="connsiteX1" fmla="*/ 0 w 942022"/>
                  <a:gd name="connsiteY1" fmla="*/ 1900 h 54158"/>
                  <a:gd name="connsiteX2" fmla="*/ 144780 w 942022"/>
                  <a:gd name="connsiteY2" fmla="*/ 1900 h 54158"/>
                  <a:gd name="connsiteX3" fmla="*/ 144780 w 942022"/>
                  <a:gd name="connsiteY3" fmla="*/ 54159 h 54158"/>
                  <a:gd name="connsiteX4" fmla="*/ 0 w 942022"/>
                  <a:gd name="connsiteY4" fmla="*/ 54159 h 54158"/>
                  <a:gd name="connsiteX5" fmla="*/ 277177 w 942022"/>
                  <a:gd name="connsiteY5" fmla="*/ 53208 h 54158"/>
                  <a:gd name="connsiteX6" fmla="*/ 277177 w 942022"/>
                  <a:gd name="connsiteY6" fmla="*/ 950 h 54158"/>
                  <a:gd name="connsiteX7" fmla="*/ 942023 w 942022"/>
                  <a:gd name="connsiteY7" fmla="*/ 0 h 54158"/>
                  <a:gd name="connsiteX8" fmla="*/ 942023 w 942022"/>
                  <a:gd name="connsiteY8" fmla="*/ 52258 h 54158"/>
                  <a:gd name="connsiteX9" fmla="*/ 277177 w 942022"/>
                  <a:gd name="connsiteY9" fmla="*/ 5320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2022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144780" y="1900"/>
                    </a:lnTo>
                    <a:lnTo>
                      <a:pt x="144780" y="54159"/>
                    </a:lnTo>
                    <a:lnTo>
                      <a:pt x="0" y="54159"/>
                    </a:lnTo>
                    <a:close/>
                    <a:moveTo>
                      <a:pt x="277177" y="53208"/>
                    </a:moveTo>
                    <a:lnTo>
                      <a:pt x="277177" y="950"/>
                    </a:lnTo>
                    <a:lnTo>
                      <a:pt x="942023" y="0"/>
                    </a:lnTo>
                    <a:lnTo>
                      <a:pt x="942023" y="52258"/>
                    </a:lnTo>
                    <a:lnTo>
                      <a:pt x="277177" y="5320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1848489-9C2A-0BE6-92E5-D099759C76DA}"/>
                  </a:ext>
                </a:extLst>
              </p:cNvPr>
              <p:cNvSpPr/>
              <p:nvPr/>
            </p:nvSpPr>
            <p:spPr>
              <a:xfrm>
                <a:off x="7167912" y="4467422"/>
                <a:ext cx="2700098" cy="94769"/>
              </a:xfrm>
              <a:custGeom>
                <a:avLst/>
                <a:gdLst>
                  <a:gd name="connsiteX0" fmla="*/ 0 w 1543050"/>
                  <a:gd name="connsiteY0" fmla="*/ 54159 h 54158"/>
                  <a:gd name="connsiteX1" fmla="*/ 0 w 1543050"/>
                  <a:gd name="connsiteY1" fmla="*/ 1900 h 54158"/>
                  <a:gd name="connsiteX2" fmla="*/ 279082 w 1543050"/>
                  <a:gd name="connsiteY2" fmla="*/ 1900 h 54158"/>
                  <a:gd name="connsiteX3" fmla="*/ 279082 w 1543050"/>
                  <a:gd name="connsiteY3" fmla="*/ 54159 h 54158"/>
                  <a:gd name="connsiteX4" fmla="*/ 0 w 1543050"/>
                  <a:gd name="connsiteY4" fmla="*/ 54159 h 54158"/>
                  <a:gd name="connsiteX5" fmla="*/ 412432 w 1543050"/>
                  <a:gd name="connsiteY5" fmla="*/ 53208 h 54158"/>
                  <a:gd name="connsiteX6" fmla="*/ 412432 w 1543050"/>
                  <a:gd name="connsiteY6" fmla="*/ 950 h 54158"/>
                  <a:gd name="connsiteX7" fmla="*/ 1077277 w 1543050"/>
                  <a:gd name="connsiteY7" fmla="*/ 0 h 54158"/>
                  <a:gd name="connsiteX8" fmla="*/ 1077277 w 1543050"/>
                  <a:gd name="connsiteY8" fmla="*/ 52258 h 54158"/>
                  <a:gd name="connsiteX9" fmla="*/ 412432 w 1543050"/>
                  <a:gd name="connsiteY9" fmla="*/ 53208 h 54158"/>
                  <a:gd name="connsiteX10" fmla="*/ 1210627 w 1543050"/>
                  <a:gd name="connsiteY10" fmla="*/ 52258 h 54158"/>
                  <a:gd name="connsiteX11" fmla="*/ 1210627 w 1543050"/>
                  <a:gd name="connsiteY11" fmla="*/ 0 h 54158"/>
                  <a:gd name="connsiteX12" fmla="*/ 1543050 w 1543050"/>
                  <a:gd name="connsiteY12" fmla="*/ 0 h 54158"/>
                  <a:gd name="connsiteX13" fmla="*/ 1543050 w 1543050"/>
                  <a:gd name="connsiteY13" fmla="*/ 52258 h 54158"/>
                  <a:gd name="connsiteX14" fmla="*/ 1210627 w 1543050"/>
                  <a:gd name="connsiteY14" fmla="*/ 5225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3050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279082" y="1900"/>
                    </a:lnTo>
                    <a:lnTo>
                      <a:pt x="279082" y="54159"/>
                    </a:lnTo>
                    <a:lnTo>
                      <a:pt x="0" y="54159"/>
                    </a:lnTo>
                    <a:close/>
                    <a:moveTo>
                      <a:pt x="412432" y="53208"/>
                    </a:moveTo>
                    <a:lnTo>
                      <a:pt x="412432" y="950"/>
                    </a:lnTo>
                    <a:lnTo>
                      <a:pt x="1077277" y="0"/>
                    </a:lnTo>
                    <a:lnTo>
                      <a:pt x="1077277" y="52258"/>
                    </a:lnTo>
                    <a:lnTo>
                      <a:pt x="412432" y="53208"/>
                    </a:lnTo>
                    <a:close/>
                    <a:moveTo>
                      <a:pt x="1210627" y="52258"/>
                    </a:moveTo>
                    <a:lnTo>
                      <a:pt x="1210627" y="0"/>
                    </a:lnTo>
                    <a:lnTo>
                      <a:pt x="1543050" y="0"/>
                    </a:lnTo>
                    <a:lnTo>
                      <a:pt x="1543050" y="52258"/>
                    </a:lnTo>
                    <a:lnTo>
                      <a:pt x="1210627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B8E45E3-676E-99E5-5517-6EEC7B93307E}"/>
                  </a:ext>
                </a:extLst>
              </p:cNvPr>
              <p:cNvSpPr/>
              <p:nvPr/>
            </p:nvSpPr>
            <p:spPr>
              <a:xfrm rot="21596325">
                <a:off x="6607895" y="4470748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E4596F27-4EE5-BE61-8ADC-7163838AA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5" y="6402545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21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F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77002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180" y="1432200"/>
            <a:ext cx="11580521" cy="4614299"/>
          </a:xfrm>
        </p:spPr>
        <p:txBody>
          <a:bodyPr lIns="0"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2FE163-535F-206F-6C3D-30488F780F6A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DC36-87E1-970C-9B58-E925E80A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B3E48E-A451-C9A5-1409-51B2708FD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029411"/>
            <a:ext cx="11140133" cy="55541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609585" rtl="0" eaLnBrk="1" latinLnBrk="0" hangingPunct="1">
              <a:defRPr sz="933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77002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180" y="1432200"/>
            <a:ext cx="11580521" cy="4614299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2FE163-535F-206F-6C3D-30488F780F6A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DC36-87E1-970C-9B58-E925E80A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B3E48E-A451-C9A5-1409-51B2708FD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126481"/>
            <a:ext cx="11140133" cy="4397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43387D8-496A-325B-E244-8141B13F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68874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A4E2D4-1380-6F21-7B88-6ECEBA537FF9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24A7AE1-A126-C7F3-42FF-86D565380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B03C09-7469-9576-DBB5-D70D33BE3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010798"/>
            <a:ext cx="11140133" cy="5554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F3184D-959A-49DB-ACDA-B1D6679F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418" y="1389425"/>
            <a:ext cx="5623983" cy="904771"/>
          </a:xfrm>
        </p:spPr>
        <p:txBody>
          <a:bodyPr lIns="0" rIns="0"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9E482F-3396-401B-AC1C-B773E1CB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418" y="2356882"/>
            <a:ext cx="5623983" cy="3646521"/>
          </a:xfrm>
        </p:spPr>
        <p:txBody>
          <a:bodyPr lIns="0" rIns="0"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93A216-4A5D-43D8-A657-DC2565226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1" y="1389425"/>
            <a:ext cx="5623983" cy="904771"/>
          </a:xfrm>
        </p:spPr>
        <p:txBody>
          <a:bodyPr lIns="0" rIns="0"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20932A-45BB-4742-8543-B8FDB2C8B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1" y="2356882"/>
            <a:ext cx="5623983" cy="3646521"/>
          </a:xfrm>
        </p:spPr>
        <p:txBody>
          <a:bodyPr lIns="0" rIns="0"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218317-9EB5-5AA0-3EDD-D74094164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1580523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88312-CD67-969C-0F35-CCAA6709F1D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12A7F66-868B-CB17-49D5-8E5422663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86653E-E7DB-21CF-337C-0011D47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19" y="6066089"/>
            <a:ext cx="11140133" cy="5001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7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O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31A3C-A687-E72B-D19C-B83E4870D0FF}"/>
              </a:ext>
            </a:extLst>
          </p:cNvPr>
          <p:cNvSpPr/>
          <p:nvPr userDrawn="1"/>
        </p:nvSpPr>
        <p:spPr bwMode="auto">
          <a:xfrm>
            <a:off x="0" y="-25685"/>
            <a:ext cx="12192000" cy="688368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E1F4-18BA-5740-966D-CCF96BDBD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0492" y="3531392"/>
            <a:ext cx="9384565" cy="838200"/>
          </a:xfrm>
          <a:prstGeom prst="rect">
            <a:avLst/>
          </a:prstGeom>
          <a:solidFill>
            <a:schemeClr val="tx2">
              <a:alpha val="0"/>
            </a:schemeClr>
          </a:solidFill>
        </p:spPr>
        <p:txBody>
          <a:bodyPr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DFCB3-2435-4DE9-4563-C55EEC989506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055525" y="4477973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9D1F44F-DDA8-5A5F-405F-2C684ED72E59}"/>
              </a:ext>
            </a:extLst>
          </p:cNvPr>
          <p:cNvSpPr/>
          <p:nvPr userDrawn="1"/>
        </p:nvSpPr>
        <p:spPr bwMode="auto">
          <a:xfrm rot="5400000">
            <a:off x="-300306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250EEC-8E55-5397-7FEC-814BCA651C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0492" y="4580687"/>
            <a:ext cx="9409899" cy="1219200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FA7DA-BDCB-269E-5D3D-A72578C2B9DE}"/>
              </a:ext>
            </a:extLst>
          </p:cNvPr>
          <p:cNvSpPr txBox="1"/>
          <p:nvPr userDrawn="1"/>
        </p:nvSpPr>
        <p:spPr>
          <a:xfrm>
            <a:off x="243419" y="6610146"/>
            <a:ext cx="317034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Confidential</a:t>
            </a:r>
            <a:endParaRPr lang="en-GB" sz="933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03611A-F98B-4AFD-99C6-6D1761B5069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200" dirty="0">
              <a:solidFill>
                <a:srgbClr val="005CB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8EF58FB-BB44-3ACB-978C-C1B3454248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086" y="3079875"/>
            <a:ext cx="8937972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rgbClr val="2D42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E8B1704-7BA1-1CC2-4947-91AA292A34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457186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7802DE-B2B9-3927-B3E7-83F9D1C4D2F2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055525" y="5381537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E48F24F-1964-9904-2608-9D55A3570792}"/>
              </a:ext>
            </a:extLst>
          </p:cNvPr>
          <p:cNvSpPr/>
          <p:nvPr userDrawn="1"/>
        </p:nvSpPr>
        <p:spPr bwMode="auto">
          <a:xfrm rot="5400000">
            <a:off x="-298704" y="298705"/>
            <a:ext cx="5644896" cy="5047488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138D1-DC0F-0015-DCBF-5E3E8B260388}"/>
              </a:ext>
            </a:extLst>
          </p:cNvPr>
          <p:cNvSpPr txBox="1"/>
          <p:nvPr userDrawn="1"/>
        </p:nvSpPr>
        <p:spPr>
          <a:xfrm>
            <a:off x="243419" y="6610146"/>
            <a:ext cx="317034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Confidential | </a:t>
            </a:r>
            <a:r>
              <a:rPr lang="en-US" sz="933" b="0" i="0" dirty="0">
                <a:solidFill>
                  <a:schemeClr val="tx2"/>
                </a:solidFill>
                <a:effectLst/>
                <a:latin typeface="+mn-lt"/>
                <a:cs typeface="Arial" panose="020B0604020202020204" pitchFamily="34" charset="0"/>
              </a:rPr>
              <a:t>ADBOARD-GL-Sebe-2300007</a:t>
            </a:r>
            <a:endParaRPr lang="en-GB" sz="933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7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AFE1ED-3333-4FA6-81CA-E7844D76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6" y="6402543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1946" y="6698925"/>
            <a:ext cx="1448111" cy="161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OI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947BC-1D78-7440-A364-6D9D5371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5706"/>
            <a:ext cx="12267228" cy="69294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-35704"/>
            <a:ext cx="12267227" cy="6929411"/>
          </a:xfrm>
          <a:prstGeom prst="rect">
            <a:avLst/>
          </a:prstGeom>
          <a:gradFill flip="none" rotWithShape="1">
            <a:gsLst>
              <a:gs pos="0">
                <a:srgbClr val="1E3F62">
                  <a:lumMod val="99000"/>
                  <a:lumOff val="1000"/>
                  <a:alpha val="78000"/>
                </a:srgbClr>
              </a:gs>
              <a:gs pos="87000">
                <a:srgbClr val="0D4167">
                  <a:lumMod val="99000"/>
                  <a:lumOff val="1000"/>
                  <a:alpha val="75000"/>
                </a:srgbClr>
              </a:gs>
            </a:gsLst>
            <a:lin ang="306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67" dirty="0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E1F4-18BA-5740-966D-CCF96BDBD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55841"/>
            <a:ext cx="10363200" cy="838200"/>
          </a:xfrm>
          <a:solidFill>
            <a:srgbClr val="1E3F62">
              <a:alpha val="0"/>
            </a:srgbClr>
          </a:solidFill>
        </p:spPr>
        <p:txBody>
          <a:bodyPr/>
          <a:lstStyle>
            <a:lvl1pPr algn="ct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6D18E27-4E09-5F48-8AA6-BE71F837B170}"/>
              </a:ext>
            </a:extLst>
          </p:cNvPr>
          <p:cNvSpPr/>
          <p:nvPr userDrawn="1"/>
        </p:nvSpPr>
        <p:spPr bwMode="auto">
          <a:xfrm rot="5400000">
            <a:off x="-121679" y="95806"/>
            <a:ext cx="2470565" cy="2207543"/>
          </a:xfrm>
          <a:prstGeom prst="rtTriangle">
            <a:avLst/>
          </a:prstGeom>
          <a:solidFill>
            <a:srgbClr val="1E3F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24815E-1E0D-3B11-4E6B-D0DB513F0336}"/>
              </a:ext>
            </a:extLst>
          </p:cNvPr>
          <p:cNvSpPr txBox="1">
            <a:spLocks/>
          </p:cNvSpPr>
          <p:nvPr userDrawn="1"/>
        </p:nvSpPr>
        <p:spPr>
          <a:xfrm>
            <a:off x="1514" y="6398142"/>
            <a:ext cx="706343" cy="293959"/>
          </a:xfrm>
          <a:prstGeom prst="rect">
            <a:avLst/>
          </a:prstGeom>
        </p:spPr>
        <p:txBody>
          <a:bodyPr vert="horz" lIns="6096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z="933" smtClean="0"/>
              <a:pPr/>
              <a:t>‹#›</a:t>
            </a:fld>
            <a:endParaRPr lang="en-US" sz="93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B6348-1FFB-AB52-5518-DF7D5927CC32}"/>
              </a:ext>
            </a:extLst>
          </p:cNvPr>
          <p:cNvSpPr/>
          <p:nvPr userDrawn="1"/>
        </p:nvSpPr>
        <p:spPr bwMode="auto">
          <a:xfrm>
            <a:off x="-1" y="6696502"/>
            <a:ext cx="12267228" cy="197205"/>
          </a:xfrm>
          <a:prstGeom prst="rect">
            <a:avLst/>
          </a:prstGeom>
          <a:solidFill>
            <a:srgbClr val="1444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7E3A3-953E-87D3-9E72-8C310E9CF2F9}"/>
              </a:ext>
            </a:extLst>
          </p:cNvPr>
          <p:cNvSpPr txBox="1"/>
          <p:nvPr userDrawn="1"/>
        </p:nvSpPr>
        <p:spPr>
          <a:xfrm>
            <a:off x="10168085" y="6635483"/>
            <a:ext cx="20233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ADBOARD-GL-Sebe-2200001</a:t>
            </a:r>
            <a:endParaRPr lang="en-GB" sz="1067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86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 userDrawn="1"/>
        </p:nvSpPr>
        <p:spPr>
          <a:xfrm>
            <a:off x="903817" y="6380163"/>
            <a:ext cx="91016" cy="746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en-US" sz="3200" dirty="0">
              <a:solidFill>
                <a:srgbClr val="005CB8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5" y="216583"/>
            <a:ext cx="11199628" cy="683304"/>
          </a:xfrm>
        </p:spPr>
        <p:txBody>
          <a:bodyPr/>
          <a:lstStyle>
            <a:lvl1pPr>
              <a:defRPr sz="3200" baseline="0">
                <a:solidFill>
                  <a:srgbClr val="00839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5" y="918797"/>
            <a:ext cx="11199628" cy="4038600"/>
          </a:xfrm>
        </p:spPr>
        <p:txBody>
          <a:bodyPr/>
          <a:lstStyle>
            <a:lvl1pPr marL="535491" indent="-380981">
              <a:lnSpc>
                <a:spcPct val="100000"/>
              </a:lnSpc>
              <a:buClr>
                <a:srgbClr val="00839F"/>
              </a:buClr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1155642" indent="-380981"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935" y="6433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C8BDE4-BD9B-344E-85D3-5E8419A4A689}" type="slidenum">
              <a:rPr lang="en-US" smtClean="0">
                <a:solidFill>
                  <a:srgbClr val="808080"/>
                </a:solidFill>
              </a:r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175897" y="6087684"/>
            <a:ext cx="992888" cy="6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16BE8AA-C0DB-E579-9307-A09944C50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2772113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44" imgH="344" progId="TCLayout.ActiveDocument.1">
                  <p:embed/>
                </p:oleObj>
              </mc:Choice>
              <mc:Fallback>
                <p:oleObj name="think-cell Slide" r:id="rId22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16BE8AA-C0DB-E579-9307-A09944C50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Triangle 1">
            <a:extLst>
              <a:ext uri="{FF2B5EF4-FFF2-40B4-BE49-F238E27FC236}">
                <a16:creationId xmlns:a16="http://schemas.microsoft.com/office/drawing/2014/main" id="{A63F57B4-15A2-2267-EC22-D64A71EB3534}"/>
              </a:ext>
            </a:extLst>
          </p:cNvPr>
          <p:cNvSpPr/>
          <p:nvPr userDrawn="1"/>
        </p:nvSpPr>
        <p:spPr bwMode="auto">
          <a:xfrm rot="16200000">
            <a:off x="11335391" y="6002541"/>
            <a:ext cx="904771" cy="808447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8B4EC7F-8EF7-49CB-A784-6846B749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68874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096E23B-8AB7-41FC-B68E-39B7A745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419" y="1432200"/>
            <a:ext cx="11703048" cy="4643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4FCC40-131B-4577-AE56-C1F8FE0E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1172-32D5-CB57-BF51-B554669C0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029411"/>
            <a:ext cx="11140133" cy="5554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3200" b="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6pPr>
      <a:lvl7pPr marL="1219170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7pPr>
      <a:lvl8pPr marL="1828754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8pPr>
      <a:lvl9pPr marL="2438339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11143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24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09585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2133" b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20728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19170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30312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71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6pPr>
      <a:lvl7pPr marL="3962301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7pPr>
      <a:lvl8pPr marL="457188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8pPr>
      <a:lvl9pPr marL="5181470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gov/media/113509/download.%20Accessed%2027%20Oct%2020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78201-F237-4C3A-A3E2-0C3E87FEC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4" y="1982003"/>
            <a:ext cx="9771575" cy="2166196"/>
          </a:xfr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sz="3600" dirty="0"/>
              <a:t>Anxiety Associated with HAE Attacks: </a:t>
            </a:r>
            <a:br>
              <a:rPr lang="en-GB" sz="3600" dirty="0"/>
            </a:br>
            <a:r>
              <a:rPr lang="en-GB" sz="3600" dirty="0"/>
              <a:t>Results from the Phase 3 KONFIDENT Trial </a:t>
            </a:r>
            <a:br>
              <a:rPr lang="en-GB" sz="3600" dirty="0"/>
            </a:br>
            <a:r>
              <a:rPr lang="en-GB" sz="3600" dirty="0"/>
              <a:t>of Oral Sebetralstat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59CFAF-8195-4A7B-80C4-97CD9A6BD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3732" y="4180889"/>
            <a:ext cx="8888157" cy="62102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400" u="sng" kern="100" dirty="0">
                <a:latin typeface="Arial" panose="020B0604020202020204" pitchFamily="34" charset="0"/>
                <a:cs typeface="Times New Roman" panose="02020603050405020304" pitchFamily="18" charset="0"/>
              </a:rPr>
              <a:t>Timothy Craig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Emel Aygören-Pürsün,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Jonathan A. Bernstein,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Paula J. Busse,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Teresa Caballero,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Danny M. Cohn,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Mar Guilarte,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Henriette Farkas,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Douglas H. Jones,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Sorena Kiani-Alikhan,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10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Michael E. Manning,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11,12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Marcus Maurer,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13,14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Marc A. Riedl,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15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Sinisa Savic,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16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H. James Wedner,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17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Patrick F. K. Yong,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18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Andrea Zanichelli,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19,20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Erik Hansen,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James Hao,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Michael D. Smith,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Christopher M. Yea,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Paul K. Audhya,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GB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William R. Lumry</a:t>
            </a:r>
            <a:r>
              <a:rPr lang="en-GB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C86B7359-C08C-C02E-5FA4-76A429AB2723}"/>
              </a:ext>
            </a:extLst>
          </p:cNvPr>
          <p:cNvSpPr txBox="1">
            <a:spLocks/>
          </p:cNvSpPr>
          <p:nvPr/>
        </p:nvSpPr>
        <p:spPr>
          <a:xfrm>
            <a:off x="3055293" y="5467159"/>
            <a:ext cx="9083505" cy="1120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60960" rIns="0" bIns="6096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3838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90563" indent="-233363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3838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233363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Pennsylvania State University, Hershey, PA, USA; Vinmec International Hospital, Times City, Hanoi, Vietnam;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Hospital Frankfurt, Goethe University Frankfurt, Frankfurt, Germany;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of Cincinnati College of Medicine, and Bernstein Clinical Research Center, Cincinnati, OH,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Icahn School of Medicine at Mount Sinai School of Medicine, New York, NY,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Hospital Universitario La Paz, Hospital La Paz Health Research Institute (</a:t>
            </a:r>
            <a:r>
              <a:rPr lang="en-GB" sz="7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IdiPAZ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), Biomedical Research Network on Rare Diseases (CIBERER), Madrid, Spain;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Amsterdam University Medical Center, University of Amsterdam, Amsterdam, Netherlands;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7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Hospital Universitari Vall d'Hebron, Vall d’Hebron Research Institute (VHIR), Barcelona, Spain;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Hungarian Angioedema Center of Reference and Excellence, Semmelweis University, Budapest, Hungary;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Rocky Mountain Allergy, Asthma, and Immunology, Layton, UT,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College London, London, UK;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11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Medical Research of Arizona, Scottsdale, AZ,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12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of Arizona College of Medicine-Phoenix, Phoenix, AZ,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13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Institute of Allergology, Charité-Universitätsmedizin Berlin, corporate member of Freie Universitätsmedizin Berlin and Humboldt-Universität zu Berlin, Berlin, Germany;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14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Fraunhofer Institute for Translational Medicine and Pharmacology ITMP, Immunology and Allergology, Berlin, Germany;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</a:t>
            </a:r>
            <a:r>
              <a:rPr lang="en-GB" sz="700" baseline="300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of California, San Diego, </a:t>
            </a:r>
            <a:b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Jolla, CA,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Leeds Institute of Rheumatic and Musculoskeletal Medicine, University of Leeds, Leeds, UK;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17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Washington University School of Medicine, St. Louis, MO,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18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Frimley Health NHS Foundation Trust, Frimley, UK;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</a:t>
            </a:r>
            <a:r>
              <a:rPr lang="en-GB" sz="700" baseline="300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Operative Unit of Medicine, Angioedema Center, IRCCS Policlinico San Donato, San Donato Milanese, Milan, Italy;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20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of Milan, Milan, Italy;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21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KalVista Pharmaceuticals, Salisbury, United Kingdom, and Cambridge, MA, USA; </a:t>
            </a:r>
            <a:r>
              <a:rPr lang="en-GB" sz="7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22</a:t>
            </a:r>
            <a:r>
              <a:rPr lang="en-GB" sz="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AARA Research Center, Dallas, TX, USA</a:t>
            </a:r>
          </a:p>
        </p:txBody>
      </p:sp>
    </p:spTree>
    <p:extLst>
      <p:ext uri="{BB962C8B-B14F-4D97-AF65-F5344CB8AC3E}">
        <p14:creationId xmlns:p14="http://schemas.microsoft.com/office/powerpoint/2010/main" val="73119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EC2E-A742-498E-1653-3B711A09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BC941-FDC1-B736-3B02-F520257592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In the phase 3 KONFIDENT trial, anxiety was rated as moderate to extreme at the time of treatment in &gt;40% of attacks</a:t>
            </a:r>
          </a:p>
          <a:p>
            <a:pPr lvl="1"/>
            <a:r>
              <a:rPr lang="en-GB" sz="2000" dirty="0"/>
              <a:t>In the absence of injectables, anxiety was correlated with baseline attack severity</a:t>
            </a:r>
          </a:p>
          <a:p>
            <a:r>
              <a:rPr lang="en-GB" sz="2000" dirty="0"/>
              <a:t>Compared with placebo, on-demand treatment with sebetralstat reduced anxiety, especially in attacks rated as inducing moderate to extreme anxiety</a:t>
            </a:r>
          </a:p>
          <a:p>
            <a:r>
              <a:rPr lang="en-GB" sz="2000" dirty="0"/>
              <a:t>The median time to reduction in anxiety was 2.3 hours with sebetralstat and &gt;12 hours with placebo</a:t>
            </a:r>
          </a:p>
          <a:p>
            <a:r>
              <a:rPr lang="en-GB" sz="2000" dirty="0"/>
              <a:t>The time to reduction in anxiety highly correlated with the primary and key secondary endpoints </a:t>
            </a:r>
            <a:br>
              <a:rPr lang="en-GB" sz="2000" dirty="0"/>
            </a:br>
            <a:r>
              <a:rPr lang="en-GB" sz="2000" dirty="0"/>
              <a:t>in KONFIDENT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19465-5B4F-58D4-5BEB-A7DC2B59B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05A2-3E2F-BA0A-1A30-315F8F1B7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8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A01D-E8CD-38A8-2B34-4DC00662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DC58-9088-073B-3C82-56666D783F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We thank the people living with HAE and their families; the HAEA, HAEi and member organizations, and the investigator teams who contributed to the international KONFIDENT trial</a:t>
            </a:r>
          </a:p>
          <a:p>
            <a:r>
              <a:rPr lang="en-GB" sz="2000" dirty="0"/>
              <a:t>Medical writing assistance was provided under the direction of the authors by </a:t>
            </a:r>
            <a:br>
              <a:rPr lang="en-GB" sz="2000" dirty="0"/>
            </a:br>
            <a:r>
              <a:rPr lang="en-GB" sz="2000" dirty="0"/>
              <a:t>Richard W. Davis IV, PhD, of ApotheCom (San Francisco, CA), and was supported by KalVista Pharmaceuticals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68812-3AB4-FFC7-8905-3BC677849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8E2FE-3C34-9DC0-3065-58576A041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800" dirty="0"/>
              <a:t>HAEA, US Hereditary Angioedema Association; HAEi, HAE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238845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6B19-6E8A-1DD6-A909-E5FB17F2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79914-6F9F-49FC-CE85-9DC961A022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Timothy Craig has received grants, consulting fees, honoraria, and/or served as an advisory boards and/or data safety monitoring for KalVista Pharmaceuticals, Astria, Takeda, BioMarin Pharmaceuticals, </a:t>
            </a:r>
            <a:r>
              <a:rPr lang="en-US" dirty="0" err="1"/>
              <a:t>BioCryst</a:t>
            </a:r>
            <a:r>
              <a:rPr lang="en-US" dirty="0"/>
              <a:t>, CSL Behring, Grifols, GSK, Intellia Therapeutics, Ionis Pharmaceuticals, Pharming, and </a:t>
            </a:r>
            <a:r>
              <a:rPr lang="en-US" dirty="0" err="1"/>
              <a:t>Pharvaris</a:t>
            </a:r>
            <a:r>
              <a:rPr lang="en-US" dirty="0"/>
              <a:t>; serves as the director for ACARE International Hereditary Angioedema Center and Alpha-1 Resource Center; and is a member of the Medical Advisory Board for the HAE-A\</a:t>
            </a:r>
          </a:p>
          <a:p>
            <a:r>
              <a:rPr lang="en-US" dirty="0"/>
              <a:t>This study was funded by KalVista Pharmaceuticals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E895C-9E14-B41C-812E-538F75DEA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DC397-2194-0F59-4C4E-88B3D6DF4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6A9E-E04E-5799-4D09-81981414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E84B7-F06E-34C8-49CF-E9A79C84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21BCA-41F6-D9DC-BC8E-98B56D57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213942"/>
            <a:ext cx="11140133" cy="439732"/>
          </a:xfrm>
        </p:spPr>
        <p:txBody>
          <a:bodyPr/>
          <a:lstStyle/>
          <a:p>
            <a:r>
              <a:rPr lang="en-GB" dirty="0"/>
              <a:t>HAE, hereditary angioedema. </a:t>
            </a:r>
            <a:br>
              <a:rPr lang="en-GB" dirty="0"/>
            </a:br>
            <a:r>
              <a:rPr lang="en-GB" dirty="0"/>
              <a:t>1. Lumry WR et al. </a:t>
            </a:r>
            <a:r>
              <a:rPr lang="en-GB" i="1" dirty="0"/>
              <a:t>Allergy</a:t>
            </a:r>
            <a:r>
              <a:rPr lang="en-GB" dirty="0"/>
              <a:t>. 2021;76(4):1188-1198; 2. Hews-Girard J et al. </a:t>
            </a:r>
            <a:r>
              <a:rPr lang="en-GB" i="1" dirty="0"/>
              <a:t>Allergy Asthma Clin Immunol</a:t>
            </a:r>
            <a:r>
              <a:rPr lang="en-GB" dirty="0"/>
              <a:t>. 2021;17(1):61; 3. US Food and Drug Administration. The Voice of the Patient. 2018:31. Accessed 22 Apr 2025. </a:t>
            </a:r>
            <a:r>
              <a:rPr lang="en-GB" dirty="0">
                <a:hlinkClick r:id="rId2"/>
              </a:rPr>
              <a:t>https://www.fda.gov/files/about%20fda/published/The-Voice-of-the-Patient---Hereditary-Angioedema.pdf.</a:t>
            </a:r>
            <a:r>
              <a:rPr lang="en-GB" dirty="0"/>
              <a:t> 4. Christiansen S et al. </a:t>
            </a:r>
            <a:r>
              <a:rPr lang="en-GB" i="1" dirty="0"/>
              <a:t>Ann Allergy Asthma Immunol. </a:t>
            </a:r>
            <a:r>
              <a:rPr lang="en-GB" dirty="0"/>
              <a:t>2024:S1081-1206(24)01732-0; 5. Betschel SD et al. </a:t>
            </a:r>
            <a:r>
              <a:rPr lang="en-GB" i="1" dirty="0"/>
              <a:t>Allergy Asthma Clin Immunol</a:t>
            </a:r>
            <a:r>
              <a:rPr lang="en-GB" dirty="0"/>
              <a:t>. 2024;20(1):43; 6. Cancian M et al. Presented at: 14</a:t>
            </a:r>
            <a:r>
              <a:rPr lang="en-GB" baseline="30000" dirty="0"/>
              <a:t>th</a:t>
            </a:r>
            <a:r>
              <a:rPr lang="en-GB" dirty="0"/>
              <a:t> C1-inhibitor Deficiency and Angioedema Workshop; 29 May-1 June 2025; Budapest, Hungary.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2F026-84BE-AE68-9017-6FC31B089F2B}"/>
              </a:ext>
            </a:extLst>
          </p:cNvPr>
          <p:cNvSpPr/>
          <p:nvPr/>
        </p:nvSpPr>
        <p:spPr bwMode="auto">
          <a:xfrm>
            <a:off x="1371600" y="1908581"/>
            <a:ext cx="9448800" cy="1310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rPr>
              <a:t>The unpredictable, painful, and life-threatening nature of HAE attacks is associated with substantial psychological burden</a:t>
            </a:r>
            <a:r>
              <a:rPr kumimoji="0" lang="en-US" sz="1400" i="0" u="none" strike="noStrike" cap="none" normalizeH="0" baseline="3000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rPr>
              <a:t>1-5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ea typeface="ＭＳ Ｐゴシック" charset="0"/>
              </a:rPr>
              <a:t>Nearly one-third of respondents from a recent international survey of HAE patients (n=284) experienced moderate to extreme anxiety due to anticipated use of parenteral on-demand treatment (see our associated poster presentation)</a:t>
            </a:r>
            <a:r>
              <a:rPr lang="en-US" sz="1400" baseline="30000" dirty="0">
                <a:solidFill>
                  <a:schemeClr val="tx2"/>
                </a:solidFill>
                <a:ea typeface="ＭＳ Ｐゴシック" charset="0"/>
              </a:rPr>
              <a:t>6</a:t>
            </a:r>
            <a:endParaRPr kumimoji="0" lang="en-US" sz="1400" i="0" u="none" strike="noStrike" cap="none" normalizeH="0" baseline="3000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C9D0-87A4-A8F5-718A-1477619E87D5}"/>
              </a:ext>
            </a:extLst>
          </p:cNvPr>
          <p:cNvSpPr/>
          <p:nvPr/>
        </p:nvSpPr>
        <p:spPr bwMode="auto">
          <a:xfrm>
            <a:off x="1371600" y="1493715"/>
            <a:ext cx="9448800" cy="41486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</a:rPr>
              <a:t>Anxiety in people living with HAE is underappreciated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1B90B6E-E6B2-851E-E655-99735FA40605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 bwMode="auto">
          <a:xfrm rot="5400000">
            <a:off x="3969585" y="1526781"/>
            <a:ext cx="433798" cy="381903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B63C4A-7078-1467-AFFB-A60ACF87626A}"/>
              </a:ext>
            </a:extLst>
          </p:cNvPr>
          <p:cNvSpPr/>
          <p:nvPr/>
        </p:nvSpPr>
        <p:spPr bwMode="auto">
          <a:xfrm>
            <a:off x="496716" y="3977789"/>
            <a:ext cx="3563628" cy="92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ea typeface="ＭＳ Ｐゴシック" charset="0"/>
              </a:rPr>
              <a:t>Fear </a:t>
            </a: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rPr>
              <a:t>associated with the anticipation of the next attack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CD719D-8011-9498-C0B5-6353E7637CEF}"/>
              </a:ext>
            </a:extLst>
          </p:cNvPr>
          <p:cNvSpPr/>
          <p:nvPr/>
        </p:nvSpPr>
        <p:spPr bwMode="auto">
          <a:xfrm>
            <a:off x="496716" y="3653196"/>
            <a:ext cx="3560503" cy="3644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</a:rPr>
              <a:t>Unpredictable timing of attacks</a:t>
            </a:r>
            <a:endParaRPr kumimoji="0" lang="en-US" sz="16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C2E2C-E259-5C4B-60BE-B840FB40C8B7}"/>
              </a:ext>
            </a:extLst>
          </p:cNvPr>
          <p:cNvSpPr/>
          <p:nvPr/>
        </p:nvSpPr>
        <p:spPr bwMode="auto">
          <a:xfrm>
            <a:off x="8129124" y="3982550"/>
            <a:ext cx="3566160" cy="920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ea typeface="ＭＳ Ｐゴシック" charset="0"/>
              </a:rPr>
              <a:t>Stress </a:t>
            </a: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rPr>
              <a:t>of injecting or infusing </a:t>
            </a:r>
            <a:b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rPr>
            </a:b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rPr>
              <a:t>on-demand therapy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BB730-EE47-CB92-FB14-FE247C57BB70}"/>
              </a:ext>
            </a:extLst>
          </p:cNvPr>
          <p:cNvSpPr/>
          <p:nvPr/>
        </p:nvSpPr>
        <p:spPr bwMode="auto">
          <a:xfrm>
            <a:off x="8129125" y="3653196"/>
            <a:ext cx="3566160" cy="363006"/>
          </a:xfrm>
          <a:prstGeom prst="rect">
            <a:avLst/>
          </a:prstGeom>
          <a:solidFill>
            <a:srgbClr val="3540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</a:rPr>
              <a:t>Treatment-associated anxiety</a:t>
            </a:r>
            <a:endParaRPr kumimoji="0" lang="en-US" sz="16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710DE-1E7B-DC34-CEC9-3B13F149E015}"/>
              </a:ext>
            </a:extLst>
          </p:cNvPr>
          <p:cNvSpPr/>
          <p:nvPr/>
        </p:nvSpPr>
        <p:spPr bwMode="auto">
          <a:xfrm>
            <a:off x="4311654" y="3988154"/>
            <a:ext cx="3566160" cy="915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/>
                </a:solidFill>
                <a:ea typeface="ＭＳ Ｐゴシック" charset="0"/>
              </a:rPr>
              <a:t>Impact of attack symptoms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85D605-5FFA-AD5F-A322-BCE7F5AF7DB4}"/>
              </a:ext>
            </a:extLst>
          </p:cNvPr>
          <p:cNvSpPr/>
          <p:nvPr/>
        </p:nvSpPr>
        <p:spPr bwMode="auto">
          <a:xfrm>
            <a:off x="4311655" y="3653196"/>
            <a:ext cx="3566160" cy="36300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</a:rPr>
              <a:t>Attack-associated anxiety</a:t>
            </a:r>
            <a:endParaRPr kumimoji="0" lang="en-US" sz="16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C7CDAA-B029-7CF6-D4FA-66186EB71836}"/>
              </a:ext>
            </a:extLst>
          </p:cNvPr>
          <p:cNvSpPr/>
          <p:nvPr/>
        </p:nvSpPr>
        <p:spPr bwMode="auto">
          <a:xfrm>
            <a:off x="243419" y="5204046"/>
            <a:ext cx="11580521" cy="7092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objective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 of this analysis was to assess the impact of sebetralstat, an investigational oral </a:t>
            </a:r>
            <a:b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</a:b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plasma kallikrein inhibitor for the on-demand treatment of HAE attacks, on attack-related anxiety</a:t>
            </a:r>
            <a:endParaRPr lang="en-US" sz="2000" dirty="0">
              <a:solidFill>
                <a:schemeClr val="bg1"/>
              </a:solidFill>
              <a:ea typeface="ＭＳ Ｐゴシック" charset="0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6E53762-9BA1-D184-4BBF-A054BBB9CED4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 bwMode="auto">
          <a:xfrm rot="5400000">
            <a:off x="5878469" y="3435665"/>
            <a:ext cx="433798" cy="12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914BD8E-9691-CD8E-F0AD-20575124DD88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 bwMode="auto">
          <a:xfrm rot="16200000" flipH="1">
            <a:off x="7787203" y="1528194"/>
            <a:ext cx="433798" cy="38162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221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D0F9D-4C5E-F257-2E54-924C0AA9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B558-157B-B24A-D49E-B8F76F4F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KONFIDENT Trial Design and Anxiety Endpoints as Measured by Generalized Anxiety Numeric Rating Scale (GA-NRS)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1505E-CB0C-EBAF-1949-150574A06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624B-3F00-5CAA-A79D-021E86EA8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AUC, area under the curve; GA-NRS, Generalized Anxiety Numeric Rating Scale; LSM, least squares mean; LTP, long-term prophylaxis; PGI-C, Patient Global Impression of Change; R, randomization.</a:t>
            </a:r>
          </a:p>
          <a:p>
            <a:r>
              <a:rPr lang="en-GB" baseline="30000" dirty="0"/>
              <a:t>a</a:t>
            </a:r>
            <a:r>
              <a:rPr lang="en-GB" dirty="0"/>
              <a:t>Participants receiving LTP were required to be on a stable dose for ≥3 months prior to screening. </a:t>
            </a:r>
            <a:r>
              <a:rPr lang="en-GB" baseline="30000" dirty="0"/>
              <a:t>b</a:t>
            </a:r>
            <a:r>
              <a:rPr lang="en-GB" dirty="0"/>
              <a:t>Participants were randomly assigned 1:1:1:1:1:1 to a treatment sequence using a permuted-block method, stratified by the use of LTP at enrolment. </a:t>
            </a:r>
            <a:r>
              <a:rPr lang="en-GB" baseline="30000" dirty="0" err="1"/>
              <a:t>c</a:t>
            </a:r>
            <a:r>
              <a:rPr lang="en-GB" dirty="0" err="1"/>
              <a:t>Pre</a:t>
            </a:r>
            <a:r>
              <a:rPr lang="en-GB" dirty="0"/>
              <a:t>-specified exploratory endpoint. </a:t>
            </a:r>
            <a:r>
              <a:rPr lang="en-GB" baseline="30000" dirty="0" err="1"/>
              <a:t>d</a:t>
            </a:r>
            <a:r>
              <a:rPr lang="en-GB" dirty="0" err="1"/>
              <a:t>In</a:t>
            </a:r>
            <a:r>
              <a:rPr lang="en-GB" dirty="0"/>
              <a:t> attacks with baseline GA-NRS score ≥2. </a:t>
            </a:r>
            <a:r>
              <a:rPr lang="en-GB" baseline="30000" dirty="0" err="1"/>
              <a:t>e</a:t>
            </a:r>
            <a:r>
              <a:rPr lang="en-GB" dirty="0" err="1"/>
              <a:t>Cohen’s</a:t>
            </a:r>
            <a:r>
              <a:rPr lang="en-GB" dirty="0"/>
              <a:t> kappa analysis was used to determine the agreement between time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≥2-point reduction in GA-NRS score and time to beginning of symptom relief. </a:t>
            </a:r>
            <a:r>
              <a:rPr lang="en-GB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err="1"/>
              <a:t>Beginning</a:t>
            </a:r>
            <a:r>
              <a:rPr lang="en-GB" dirty="0"/>
              <a:t> of symptom relief was defined as a PGI-C rating of “A Little Better”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≥2 consecutive time points.</a:t>
            </a:r>
            <a:r>
              <a:rPr lang="en-GB" dirty="0"/>
              <a:t> </a:t>
            </a:r>
            <a:r>
              <a:rPr lang="en-GB" baseline="30000" dirty="0" err="1"/>
              <a:t>g</a:t>
            </a:r>
            <a:r>
              <a:rPr lang="en-GB" dirty="0" err="1"/>
              <a:t>Pearson</a:t>
            </a:r>
            <a:r>
              <a:rPr lang="en-GB" dirty="0"/>
              <a:t> correlation was used to determine the coefficients.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6E823-730B-78A3-B055-768DADFD3220}"/>
              </a:ext>
            </a:extLst>
          </p:cNvPr>
          <p:cNvSpPr/>
          <p:nvPr/>
        </p:nvSpPr>
        <p:spPr bwMode="auto">
          <a:xfrm>
            <a:off x="343667" y="4271228"/>
            <a:ext cx="11369642" cy="15772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ＭＳ Ｐゴシック" charset="0"/>
              </a:rPr>
              <a:t>Anxiety was recorded by use of GA-NRS at the time points above and analysed as the following endpoints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Cumulative GA-NRS score: Area under the curve (AUC) from treatment administration to 12 or 24 hours (AUC</a:t>
            </a:r>
            <a:r>
              <a:rPr lang="en-GB" sz="1200" baseline="-250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0-12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 or AUC</a:t>
            </a:r>
            <a:r>
              <a:rPr lang="en-GB" sz="1200" baseline="-250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0-24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GB" sz="1200" baseline="300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c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Least squares mean (LSM) change from baseline at 4- and 12-hours post-baseline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Time to a ≥2-point reduction in GA-NRS score at ≥2 consecutive time points and agreement with time to beginning of symptom relief within 12 hours </a:t>
            </a:r>
            <a:b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</a:b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(the primary endpoint of the KONFIDENT trial)</a:t>
            </a:r>
            <a:r>
              <a:rPr lang="en-GB" sz="1200" baseline="30000" dirty="0" err="1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d,e,f</a:t>
            </a:r>
            <a:endParaRPr lang="en-GB" sz="1200" baseline="30000" dirty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Correlation between GA-NRS rating and baseline demographics and attack </a:t>
            </a:r>
            <a:r>
              <a:rPr lang="en-GB" sz="1200" dirty="0" err="1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characteristics</a:t>
            </a:r>
            <a:r>
              <a:rPr lang="en-GB" sz="1200" baseline="30000" dirty="0" err="1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g</a:t>
            </a:r>
            <a:endParaRPr lang="en-GB" sz="1200" baseline="30000" dirty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40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ＭＳ Ｐゴシック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D91DF-EBDC-6B0E-98B8-7D7CB1AC8753}"/>
              </a:ext>
            </a:extLst>
          </p:cNvPr>
          <p:cNvGrpSpPr/>
          <p:nvPr/>
        </p:nvGrpSpPr>
        <p:grpSpPr>
          <a:xfrm>
            <a:off x="3458524" y="3369276"/>
            <a:ext cx="5274952" cy="851581"/>
            <a:chOff x="1717973" y="3497413"/>
            <a:chExt cx="5274952" cy="8515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3339F7-9E1B-D01D-1EFF-FF4A7AC01C30}"/>
                </a:ext>
              </a:extLst>
            </p:cNvPr>
            <p:cNvSpPr/>
            <p:nvPr/>
          </p:nvSpPr>
          <p:spPr bwMode="auto">
            <a:xfrm>
              <a:off x="1894445" y="3497413"/>
              <a:ext cx="5098480" cy="194798"/>
            </a:xfrm>
            <a:prstGeom prst="rect">
              <a:avLst/>
            </a:prstGeom>
            <a:solidFill>
              <a:srgbClr val="0D416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0"/>
                </a:rPr>
                <a:t>GA-NRS: “How anxious do you feel right now?”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FABAA4-C94D-E62D-C598-0EAFD01730C7}"/>
                </a:ext>
              </a:extLst>
            </p:cNvPr>
            <p:cNvSpPr/>
            <p:nvPr/>
          </p:nvSpPr>
          <p:spPr bwMode="auto">
            <a:xfrm>
              <a:off x="1894445" y="3690593"/>
              <a:ext cx="5098480" cy="194798"/>
            </a:xfrm>
            <a:prstGeom prst="rect">
              <a:avLst/>
            </a:prstGeom>
            <a:gradFill flip="none" rotWithShape="1">
              <a:gsLst>
                <a:gs pos="0">
                  <a:srgbClr val="84A027"/>
                </a:gs>
                <a:gs pos="50000">
                  <a:srgbClr val="FFCC00"/>
                </a:gs>
                <a:gs pos="100000">
                  <a:srgbClr val="C000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C44E5D-EE40-76C5-A5C2-33F389F7616A}"/>
                </a:ext>
              </a:extLst>
            </p:cNvPr>
            <p:cNvSpPr/>
            <p:nvPr/>
          </p:nvSpPr>
          <p:spPr bwMode="auto">
            <a:xfrm>
              <a:off x="1901149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449750-76B3-87AC-0BE9-2B6A3F614241}"/>
                </a:ext>
              </a:extLst>
            </p:cNvPr>
            <p:cNvSpPr/>
            <p:nvPr/>
          </p:nvSpPr>
          <p:spPr bwMode="auto">
            <a:xfrm>
              <a:off x="2369518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7718DE-2335-D88F-7C6D-DEDFD1FAD81F}"/>
                </a:ext>
              </a:extLst>
            </p:cNvPr>
            <p:cNvSpPr/>
            <p:nvPr/>
          </p:nvSpPr>
          <p:spPr bwMode="auto">
            <a:xfrm>
              <a:off x="2837887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9AF176-1244-56C7-C201-AB65E580BF10}"/>
                </a:ext>
              </a:extLst>
            </p:cNvPr>
            <p:cNvSpPr/>
            <p:nvPr/>
          </p:nvSpPr>
          <p:spPr bwMode="auto">
            <a:xfrm>
              <a:off x="3306256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49E0B2-D4C0-A7F8-46B5-81AAAB102DDA}"/>
                </a:ext>
              </a:extLst>
            </p:cNvPr>
            <p:cNvSpPr/>
            <p:nvPr/>
          </p:nvSpPr>
          <p:spPr bwMode="auto">
            <a:xfrm>
              <a:off x="3774625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FBF003-99F8-77FA-0CB2-32FBF8FA3030}"/>
                </a:ext>
              </a:extLst>
            </p:cNvPr>
            <p:cNvSpPr/>
            <p:nvPr/>
          </p:nvSpPr>
          <p:spPr bwMode="auto">
            <a:xfrm>
              <a:off x="4242994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897CDB-C324-5BA3-52F2-7D039B9C680C}"/>
                </a:ext>
              </a:extLst>
            </p:cNvPr>
            <p:cNvSpPr/>
            <p:nvPr/>
          </p:nvSpPr>
          <p:spPr bwMode="auto">
            <a:xfrm>
              <a:off x="4711363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AC2BC3-0A70-A24C-9220-453ECE6C0946}"/>
                </a:ext>
              </a:extLst>
            </p:cNvPr>
            <p:cNvSpPr/>
            <p:nvPr/>
          </p:nvSpPr>
          <p:spPr bwMode="auto">
            <a:xfrm>
              <a:off x="5179732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7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C7433C-FEE4-57C3-FABA-FA00A58480B2}"/>
                </a:ext>
              </a:extLst>
            </p:cNvPr>
            <p:cNvSpPr/>
            <p:nvPr/>
          </p:nvSpPr>
          <p:spPr bwMode="auto">
            <a:xfrm>
              <a:off x="5648101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9EA99C-CB03-7B69-C876-B0B026E38A0D}"/>
                </a:ext>
              </a:extLst>
            </p:cNvPr>
            <p:cNvSpPr/>
            <p:nvPr/>
          </p:nvSpPr>
          <p:spPr bwMode="auto">
            <a:xfrm>
              <a:off x="6584843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0"/>
                </a:rPr>
                <a:t>10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42A6F1-2DE2-1DA6-18FA-41144C00350D}"/>
                </a:ext>
              </a:extLst>
            </p:cNvPr>
            <p:cNvSpPr/>
            <p:nvPr/>
          </p:nvSpPr>
          <p:spPr bwMode="auto">
            <a:xfrm>
              <a:off x="6116470" y="3688784"/>
              <a:ext cx="405363" cy="1947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ea typeface="ＭＳ Ｐゴシック" charset="0"/>
                </a:rPr>
                <a:t>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20B82C-5DAB-6073-3D96-CBA99E7C8BF7}"/>
                </a:ext>
              </a:extLst>
            </p:cNvPr>
            <p:cNvSpPr txBox="1"/>
            <p:nvPr/>
          </p:nvSpPr>
          <p:spPr>
            <a:xfrm>
              <a:off x="1717973" y="3908581"/>
              <a:ext cx="779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Not at all </a:t>
              </a:r>
              <a:br>
                <a:rPr lang="en-GB" sz="1100" dirty="0">
                  <a:solidFill>
                    <a:srgbClr val="000000"/>
                  </a:solidFill>
                  <a:latin typeface="+mn-lt"/>
                </a:rPr>
              </a:br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anxious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3FA01C-3272-8877-3174-A53C174F49D9}"/>
                </a:ext>
              </a:extLst>
            </p:cNvPr>
            <p:cNvSpPr txBox="1"/>
            <p:nvPr/>
          </p:nvSpPr>
          <p:spPr>
            <a:xfrm>
              <a:off x="2710604" y="3908581"/>
              <a:ext cx="6719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Mildly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</a:rPr>
                <a:t>anxious</a:t>
              </a:r>
              <a:endParaRPr lang="en-GB" sz="11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266679-6E38-54EA-FE99-1A4FE2BD870C}"/>
                </a:ext>
              </a:extLst>
            </p:cNvPr>
            <p:cNvSpPr txBox="1"/>
            <p:nvPr/>
          </p:nvSpPr>
          <p:spPr>
            <a:xfrm>
              <a:off x="4030317" y="3918107"/>
              <a:ext cx="8819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Moderately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</a:rPr>
                <a:t>anxious</a:t>
              </a:r>
              <a:endParaRPr lang="en-GB" sz="11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4AE99-D370-1F91-FF58-E51D98A43509}"/>
                </a:ext>
              </a:extLst>
            </p:cNvPr>
            <p:cNvSpPr txBox="1"/>
            <p:nvPr/>
          </p:nvSpPr>
          <p:spPr>
            <a:xfrm>
              <a:off x="5682197" y="3915813"/>
              <a:ext cx="811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latin typeface="+mn-lt"/>
                </a:rPr>
                <a:t>Extremely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</a:rPr>
                <a:t>anxious</a:t>
              </a:r>
              <a:endParaRPr lang="en-GB" sz="11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EE1B94-97F5-854C-CB79-840441839C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94445" y="3915844"/>
              <a:ext cx="41206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44F8B4-EDE8-6A5A-24B9-56825881BC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69518" y="3914859"/>
              <a:ext cx="1342101" cy="19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E26A18A-9459-118D-FFCF-05BDEB7ACA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74625" y="3914859"/>
              <a:ext cx="1342101" cy="19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6D6D6A-7BA5-02D8-583E-1FCF4CEBB3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4720" y="3915844"/>
              <a:ext cx="18082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9F03F0-1B8C-A64B-8E23-DE07B2D860DC}"/>
              </a:ext>
            </a:extLst>
          </p:cNvPr>
          <p:cNvGrpSpPr/>
          <p:nvPr/>
        </p:nvGrpSpPr>
        <p:grpSpPr>
          <a:xfrm>
            <a:off x="2432765" y="1422810"/>
            <a:ext cx="7330360" cy="1784320"/>
            <a:chOff x="802597" y="1598572"/>
            <a:chExt cx="7330360" cy="1784320"/>
          </a:xfrm>
        </p:grpSpPr>
        <p:sp>
          <p:nvSpPr>
            <p:cNvPr id="35" name="object 76">
              <a:extLst>
                <a:ext uri="{FF2B5EF4-FFF2-40B4-BE49-F238E27FC236}">
                  <a16:creationId xmlns:a16="http://schemas.microsoft.com/office/drawing/2014/main" id="{6BFEF123-6748-3A72-3CB9-A46F53916FE0}"/>
                </a:ext>
              </a:extLst>
            </p:cNvPr>
            <p:cNvSpPr/>
            <p:nvPr/>
          </p:nvSpPr>
          <p:spPr>
            <a:xfrm>
              <a:off x="802597" y="1598572"/>
              <a:ext cx="1652920" cy="1537286"/>
            </a:xfrm>
            <a:prstGeom prst="roundRect">
              <a:avLst>
                <a:gd name="adj" fmla="val 8612"/>
              </a:avLst>
            </a:prstGeom>
            <a:solidFill>
              <a:srgbClr val="0C4066"/>
            </a:solidFill>
          </p:spPr>
          <p:txBody>
            <a:bodyPr wrap="square" lIns="0" tIns="0" rIns="0" bIns="0" rtlCol="0" anchor="ctr"/>
            <a:lstStyle/>
            <a:p>
              <a:pPr marL="228600" indent="-114300" defTabSz="342900">
                <a:buFont typeface="Arial" panose="020B0604020202020204" pitchFamily="34" charset="0"/>
                <a:buChar char="•"/>
                <a:defRPr/>
              </a:pPr>
              <a:endParaRPr lang="en-GB" sz="1100" kern="0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marL="228600" indent="-114300" defTabSz="3429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  <a:t>Confirmed diagnosis </a:t>
              </a:r>
              <a:b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  <a:t>of HAE-C1INH</a:t>
              </a:r>
              <a:endParaRPr lang="en-GB" sz="1100" kern="0" baseline="30000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marL="228600" indent="-114300" defTabSz="3429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  <a:t>Age ≥12 years</a:t>
              </a:r>
            </a:p>
            <a:p>
              <a:pPr marL="228600" indent="-114300" defTabSz="3429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  <a:t>≥2 attacks within </a:t>
              </a:r>
              <a:b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  <a:t>3 months </a:t>
              </a:r>
            </a:p>
            <a:p>
              <a:pPr marL="228600" indent="-114300" defTabSz="3429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" panose="020B0604020202020204"/>
                </a:rPr>
                <a:t>Stable LTP</a:t>
              </a:r>
              <a:r>
                <a:rPr lang="en-GB" sz="1100" kern="0" baseline="30000" dirty="0">
                  <a:solidFill>
                    <a:srgbClr val="FFFFFF"/>
                  </a:solidFill>
                  <a:latin typeface="Arial" panose="020B0604020202020204"/>
                </a:rPr>
                <a:t>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8C2108-302C-8464-BBD5-683C63B88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5516" y="1870028"/>
              <a:ext cx="567744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object 76">
              <a:extLst>
                <a:ext uri="{FF2B5EF4-FFF2-40B4-BE49-F238E27FC236}">
                  <a16:creationId xmlns:a16="http://schemas.microsoft.com/office/drawing/2014/main" id="{99A57C93-FB90-8599-473C-E73730C9B89A}"/>
                </a:ext>
              </a:extLst>
            </p:cNvPr>
            <p:cNvSpPr/>
            <p:nvPr/>
          </p:nvSpPr>
          <p:spPr>
            <a:xfrm>
              <a:off x="2954796" y="1598572"/>
              <a:ext cx="5149586" cy="542913"/>
            </a:xfrm>
            <a:prstGeom prst="roundRect">
              <a:avLst>
                <a:gd name="adj" fmla="val 50000"/>
              </a:avLst>
            </a:prstGeom>
            <a:solidFill>
              <a:srgbClr val="00839F"/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84">
              <a:extLst>
                <a:ext uri="{FF2B5EF4-FFF2-40B4-BE49-F238E27FC236}">
                  <a16:creationId xmlns:a16="http://schemas.microsoft.com/office/drawing/2014/main" id="{60E93C8F-050F-446D-F5E7-1AD726FE9AD4}"/>
                </a:ext>
              </a:extLst>
            </p:cNvPr>
            <p:cNvSpPr txBox="1"/>
            <p:nvPr/>
          </p:nvSpPr>
          <p:spPr>
            <a:xfrm>
              <a:off x="3470444" y="1782472"/>
              <a:ext cx="4114949" cy="17511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3505" marR="5080" indent="-91440" algn="ctr">
                <a:lnSpc>
                  <a:spcPct val="103499"/>
                </a:lnSpc>
                <a:spcBef>
                  <a:spcPts val="95"/>
                </a:spcBef>
              </a:pPr>
              <a:r>
                <a:rPr lang="en-GB" sz="1100" b="1" spc="-10" dirty="0">
                  <a:solidFill>
                    <a:srgbClr val="FFFFFF"/>
                  </a:solidFill>
                  <a:latin typeface="Arial"/>
                  <a:cs typeface="Arial"/>
                </a:rPr>
                <a:t>Attack treated with sebetralstat 300 mg or 600 mg, or placebo</a:t>
              </a:r>
              <a:endParaRPr lang="en-GB" sz="1100" dirty="0">
                <a:latin typeface="Arial"/>
                <a:cs typeface="Arial"/>
              </a:endParaRPr>
            </a:p>
          </p:txBody>
        </p:sp>
        <p:sp>
          <p:nvSpPr>
            <p:cNvPr id="39" name="object 59">
              <a:extLst>
                <a:ext uri="{FF2B5EF4-FFF2-40B4-BE49-F238E27FC236}">
                  <a16:creationId xmlns:a16="http://schemas.microsoft.com/office/drawing/2014/main" id="{27C24E2A-DA87-C498-0E22-0FCEB3320F70}"/>
                </a:ext>
              </a:extLst>
            </p:cNvPr>
            <p:cNvSpPr/>
            <p:nvPr/>
          </p:nvSpPr>
          <p:spPr>
            <a:xfrm>
              <a:off x="3201134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61">
              <a:extLst>
                <a:ext uri="{FF2B5EF4-FFF2-40B4-BE49-F238E27FC236}">
                  <a16:creationId xmlns:a16="http://schemas.microsoft.com/office/drawing/2014/main" id="{C3C22391-1F9C-585C-9753-B6675E663987}"/>
                </a:ext>
              </a:extLst>
            </p:cNvPr>
            <p:cNvSpPr/>
            <p:nvPr/>
          </p:nvSpPr>
          <p:spPr>
            <a:xfrm>
              <a:off x="3586334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63">
              <a:extLst>
                <a:ext uri="{FF2B5EF4-FFF2-40B4-BE49-F238E27FC236}">
                  <a16:creationId xmlns:a16="http://schemas.microsoft.com/office/drawing/2014/main" id="{C8843EDA-0895-4EBD-CE25-31739CD607FB}"/>
                </a:ext>
              </a:extLst>
            </p:cNvPr>
            <p:cNvSpPr/>
            <p:nvPr/>
          </p:nvSpPr>
          <p:spPr>
            <a:xfrm>
              <a:off x="4741942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pic>
          <p:nvPicPr>
            <p:cNvPr id="42" name="object 71">
              <a:extLst>
                <a:ext uri="{FF2B5EF4-FFF2-40B4-BE49-F238E27FC236}">
                  <a16:creationId xmlns:a16="http://schemas.microsoft.com/office/drawing/2014/main" id="{5B86DE17-3028-A07A-3DE1-88E254C94859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47243" y="3032494"/>
              <a:ext cx="109672" cy="9856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ABD332-48AC-C081-5362-29F618124DB0}"/>
                </a:ext>
              </a:extLst>
            </p:cNvPr>
            <p:cNvSpPr txBox="1"/>
            <p:nvPr/>
          </p:nvSpPr>
          <p:spPr>
            <a:xfrm>
              <a:off x="2864798" y="3135858"/>
              <a:ext cx="6735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  <a:latin typeface="+mn-lt"/>
                </a:rPr>
                <a:t>Baseline</a:t>
              </a:r>
            </a:p>
          </p:txBody>
        </p:sp>
        <p:sp>
          <p:nvSpPr>
            <p:cNvPr id="44" name="object 61">
              <a:extLst>
                <a:ext uri="{FF2B5EF4-FFF2-40B4-BE49-F238E27FC236}">
                  <a16:creationId xmlns:a16="http://schemas.microsoft.com/office/drawing/2014/main" id="{C6ADF954-6526-3F90-5CB3-BA85DFE150CE}"/>
                </a:ext>
              </a:extLst>
            </p:cNvPr>
            <p:cNvSpPr/>
            <p:nvPr/>
          </p:nvSpPr>
          <p:spPr>
            <a:xfrm>
              <a:off x="3971538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63">
              <a:extLst>
                <a:ext uri="{FF2B5EF4-FFF2-40B4-BE49-F238E27FC236}">
                  <a16:creationId xmlns:a16="http://schemas.microsoft.com/office/drawing/2014/main" id="{14E7DDAB-D36F-65B0-F248-BE5FCC0DD376}"/>
                </a:ext>
              </a:extLst>
            </p:cNvPr>
            <p:cNvSpPr/>
            <p:nvPr/>
          </p:nvSpPr>
          <p:spPr>
            <a:xfrm>
              <a:off x="4356740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59">
              <a:extLst>
                <a:ext uri="{FF2B5EF4-FFF2-40B4-BE49-F238E27FC236}">
                  <a16:creationId xmlns:a16="http://schemas.microsoft.com/office/drawing/2014/main" id="{90F55FE7-F7F1-25A1-61E5-D81164215E4B}"/>
                </a:ext>
              </a:extLst>
            </p:cNvPr>
            <p:cNvSpPr/>
            <p:nvPr/>
          </p:nvSpPr>
          <p:spPr>
            <a:xfrm>
              <a:off x="5127144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61">
              <a:extLst>
                <a:ext uri="{FF2B5EF4-FFF2-40B4-BE49-F238E27FC236}">
                  <a16:creationId xmlns:a16="http://schemas.microsoft.com/office/drawing/2014/main" id="{258E3A78-EB7A-6E14-DD65-63760D4E39E1}"/>
                </a:ext>
              </a:extLst>
            </p:cNvPr>
            <p:cNvSpPr/>
            <p:nvPr/>
          </p:nvSpPr>
          <p:spPr>
            <a:xfrm>
              <a:off x="5319745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8" name="object 63">
              <a:extLst>
                <a:ext uri="{FF2B5EF4-FFF2-40B4-BE49-F238E27FC236}">
                  <a16:creationId xmlns:a16="http://schemas.microsoft.com/office/drawing/2014/main" id="{25A2C2C5-EE44-8D02-D075-5A305E95C405}"/>
                </a:ext>
              </a:extLst>
            </p:cNvPr>
            <p:cNvSpPr/>
            <p:nvPr/>
          </p:nvSpPr>
          <p:spPr>
            <a:xfrm>
              <a:off x="5897548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9" name="object 61">
              <a:extLst>
                <a:ext uri="{FF2B5EF4-FFF2-40B4-BE49-F238E27FC236}">
                  <a16:creationId xmlns:a16="http://schemas.microsoft.com/office/drawing/2014/main" id="{A8C97A61-8092-15DA-9B53-FA663CD93F5F}"/>
                </a:ext>
              </a:extLst>
            </p:cNvPr>
            <p:cNvSpPr/>
            <p:nvPr/>
          </p:nvSpPr>
          <p:spPr>
            <a:xfrm>
              <a:off x="5512346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61">
              <a:extLst>
                <a:ext uri="{FF2B5EF4-FFF2-40B4-BE49-F238E27FC236}">
                  <a16:creationId xmlns:a16="http://schemas.microsoft.com/office/drawing/2014/main" id="{50944B48-6214-5A7E-1383-6C3101DDA0D2}"/>
                </a:ext>
              </a:extLst>
            </p:cNvPr>
            <p:cNvSpPr/>
            <p:nvPr/>
          </p:nvSpPr>
          <p:spPr>
            <a:xfrm>
              <a:off x="6282750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1" name="object 63">
              <a:extLst>
                <a:ext uri="{FF2B5EF4-FFF2-40B4-BE49-F238E27FC236}">
                  <a16:creationId xmlns:a16="http://schemas.microsoft.com/office/drawing/2014/main" id="{87957AEE-F123-0A98-16FD-DA981EEEABD3}"/>
                </a:ext>
              </a:extLst>
            </p:cNvPr>
            <p:cNvSpPr/>
            <p:nvPr/>
          </p:nvSpPr>
          <p:spPr>
            <a:xfrm>
              <a:off x="6667952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2" name="object 59">
              <a:extLst>
                <a:ext uri="{FF2B5EF4-FFF2-40B4-BE49-F238E27FC236}">
                  <a16:creationId xmlns:a16="http://schemas.microsoft.com/office/drawing/2014/main" id="{7D2A9C12-07AB-DADD-3058-5EB92214BC9E}"/>
                </a:ext>
              </a:extLst>
            </p:cNvPr>
            <p:cNvSpPr/>
            <p:nvPr/>
          </p:nvSpPr>
          <p:spPr>
            <a:xfrm>
              <a:off x="7053154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3" name="object 63">
              <a:extLst>
                <a:ext uri="{FF2B5EF4-FFF2-40B4-BE49-F238E27FC236}">
                  <a16:creationId xmlns:a16="http://schemas.microsoft.com/office/drawing/2014/main" id="{1609E36E-2F02-71E3-3ECF-F4FBA97F0295}"/>
                </a:ext>
              </a:extLst>
            </p:cNvPr>
            <p:cNvSpPr/>
            <p:nvPr/>
          </p:nvSpPr>
          <p:spPr>
            <a:xfrm>
              <a:off x="7823558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4" name="object 61">
              <a:extLst>
                <a:ext uri="{FF2B5EF4-FFF2-40B4-BE49-F238E27FC236}">
                  <a16:creationId xmlns:a16="http://schemas.microsoft.com/office/drawing/2014/main" id="{460C319A-9213-2875-E1F9-5F566A4A9D4F}"/>
                </a:ext>
              </a:extLst>
            </p:cNvPr>
            <p:cNvSpPr/>
            <p:nvPr/>
          </p:nvSpPr>
          <p:spPr>
            <a:xfrm>
              <a:off x="7438356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5" name="object 59">
              <a:extLst>
                <a:ext uri="{FF2B5EF4-FFF2-40B4-BE49-F238E27FC236}">
                  <a16:creationId xmlns:a16="http://schemas.microsoft.com/office/drawing/2014/main" id="{E7C168F6-AE76-D688-BADB-AE88B41CC2B4}"/>
                </a:ext>
              </a:extLst>
            </p:cNvPr>
            <p:cNvSpPr/>
            <p:nvPr/>
          </p:nvSpPr>
          <p:spPr>
            <a:xfrm>
              <a:off x="3393734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6" name="object 61">
              <a:extLst>
                <a:ext uri="{FF2B5EF4-FFF2-40B4-BE49-F238E27FC236}">
                  <a16:creationId xmlns:a16="http://schemas.microsoft.com/office/drawing/2014/main" id="{8ED10101-AE71-D3F7-7F48-7D60CC22E194}"/>
                </a:ext>
              </a:extLst>
            </p:cNvPr>
            <p:cNvSpPr/>
            <p:nvPr/>
          </p:nvSpPr>
          <p:spPr>
            <a:xfrm>
              <a:off x="3778934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7" name="object 63">
              <a:extLst>
                <a:ext uri="{FF2B5EF4-FFF2-40B4-BE49-F238E27FC236}">
                  <a16:creationId xmlns:a16="http://schemas.microsoft.com/office/drawing/2014/main" id="{267296BF-0E4C-B05E-6C5A-8260867BC9D2}"/>
                </a:ext>
              </a:extLst>
            </p:cNvPr>
            <p:cNvSpPr/>
            <p:nvPr/>
          </p:nvSpPr>
          <p:spPr>
            <a:xfrm>
              <a:off x="4934543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8" name="object 61">
              <a:extLst>
                <a:ext uri="{FF2B5EF4-FFF2-40B4-BE49-F238E27FC236}">
                  <a16:creationId xmlns:a16="http://schemas.microsoft.com/office/drawing/2014/main" id="{1169227B-DE03-ED2A-487E-7882505811EC}"/>
                </a:ext>
              </a:extLst>
            </p:cNvPr>
            <p:cNvSpPr/>
            <p:nvPr/>
          </p:nvSpPr>
          <p:spPr>
            <a:xfrm>
              <a:off x="4164139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9" name="object 63">
              <a:extLst>
                <a:ext uri="{FF2B5EF4-FFF2-40B4-BE49-F238E27FC236}">
                  <a16:creationId xmlns:a16="http://schemas.microsoft.com/office/drawing/2014/main" id="{6CDF0827-E670-1ED6-1B2C-F6EF7E50F8B2}"/>
                </a:ext>
              </a:extLst>
            </p:cNvPr>
            <p:cNvSpPr/>
            <p:nvPr/>
          </p:nvSpPr>
          <p:spPr>
            <a:xfrm>
              <a:off x="4549341" y="2141485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0" name="object 59">
              <a:extLst>
                <a:ext uri="{FF2B5EF4-FFF2-40B4-BE49-F238E27FC236}">
                  <a16:creationId xmlns:a16="http://schemas.microsoft.com/office/drawing/2014/main" id="{33CFC936-22C0-D4A7-3B6D-44C051167F39}"/>
                </a:ext>
              </a:extLst>
            </p:cNvPr>
            <p:cNvSpPr/>
            <p:nvPr/>
          </p:nvSpPr>
          <p:spPr>
            <a:xfrm>
              <a:off x="3297434" y="2141485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1" name="object 59">
              <a:extLst>
                <a:ext uri="{FF2B5EF4-FFF2-40B4-BE49-F238E27FC236}">
                  <a16:creationId xmlns:a16="http://schemas.microsoft.com/office/drawing/2014/main" id="{E76CD60D-BDED-41CA-EBC5-C051F82F3EF0}"/>
                </a:ext>
              </a:extLst>
            </p:cNvPr>
            <p:cNvSpPr/>
            <p:nvPr/>
          </p:nvSpPr>
          <p:spPr>
            <a:xfrm>
              <a:off x="3490034" y="2141485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DCFEDDD9-CE48-679A-0EAE-67BC54C12D60}"/>
                </a:ext>
              </a:extLst>
            </p:cNvPr>
            <p:cNvSpPr/>
            <p:nvPr/>
          </p:nvSpPr>
          <p:spPr>
            <a:xfrm>
              <a:off x="3682634" y="2141485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DD1632E2-88C0-70A4-75D3-E4BC91E36B70}"/>
                </a:ext>
              </a:extLst>
            </p:cNvPr>
            <p:cNvSpPr/>
            <p:nvPr/>
          </p:nvSpPr>
          <p:spPr>
            <a:xfrm>
              <a:off x="3875235" y="2141485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1488440">
                  <a:moveTo>
                    <a:pt x="0" y="0"/>
                  </a:moveTo>
                  <a:lnTo>
                    <a:pt x="0" y="1488253"/>
                  </a:lnTo>
                </a:path>
              </a:pathLst>
            </a:custGeom>
            <a:ln w="5840">
              <a:solidFill>
                <a:srgbClr val="0D416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pic>
          <p:nvPicPr>
            <p:cNvPr id="64" name="object 71">
              <a:extLst>
                <a:ext uri="{FF2B5EF4-FFF2-40B4-BE49-F238E27FC236}">
                  <a16:creationId xmlns:a16="http://schemas.microsoft.com/office/drawing/2014/main" id="{7E4CBD58-D90D-4969-A246-65C191A92B07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39751" y="3032494"/>
              <a:ext cx="109672" cy="98568"/>
            </a:xfrm>
            <a:prstGeom prst="rect">
              <a:avLst/>
            </a:prstGeom>
          </p:spPr>
        </p:pic>
        <p:pic>
          <p:nvPicPr>
            <p:cNvPr id="65" name="object 71">
              <a:extLst>
                <a:ext uri="{FF2B5EF4-FFF2-40B4-BE49-F238E27FC236}">
                  <a16:creationId xmlns:a16="http://schemas.microsoft.com/office/drawing/2014/main" id="{B31868E8-EC22-3C40-0A10-C8123A5AAFA7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2259" y="3032494"/>
              <a:ext cx="109672" cy="98568"/>
            </a:xfrm>
            <a:prstGeom prst="rect">
              <a:avLst/>
            </a:prstGeom>
          </p:spPr>
        </p:pic>
        <p:pic>
          <p:nvPicPr>
            <p:cNvPr id="66" name="object 71">
              <a:extLst>
                <a:ext uri="{FF2B5EF4-FFF2-40B4-BE49-F238E27FC236}">
                  <a16:creationId xmlns:a16="http://schemas.microsoft.com/office/drawing/2014/main" id="{41823F30-33F2-AC37-7B59-C4DECD916285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24767" y="3032494"/>
              <a:ext cx="109672" cy="98568"/>
            </a:xfrm>
            <a:prstGeom prst="rect">
              <a:avLst/>
            </a:prstGeom>
          </p:spPr>
        </p:pic>
        <p:pic>
          <p:nvPicPr>
            <p:cNvPr id="67" name="object 71">
              <a:extLst>
                <a:ext uri="{FF2B5EF4-FFF2-40B4-BE49-F238E27FC236}">
                  <a16:creationId xmlns:a16="http://schemas.microsoft.com/office/drawing/2014/main" id="{596A9C40-F2A3-411A-1EA2-8844558132CB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17275" y="3032494"/>
              <a:ext cx="109672" cy="98568"/>
            </a:xfrm>
            <a:prstGeom prst="rect">
              <a:avLst/>
            </a:prstGeom>
          </p:spPr>
        </p:pic>
        <p:pic>
          <p:nvPicPr>
            <p:cNvPr id="68" name="object 71">
              <a:extLst>
                <a:ext uri="{FF2B5EF4-FFF2-40B4-BE49-F238E27FC236}">
                  <a16:creationId xmlns:a16="http://schemas.microsoft.com/office/drawing/2014/main" id="{48F13933-5EC4-E035-F3AD-C1E5559C00DC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9783" y="3032494"/>
              <a:ext cx="109672" cy="98568"/>
            </a:xfrm>
            <a:prstGeom prst="rect">
              <a:avLst/>
            </a:prstGeom>
          </p:spPr>
        </p:pic>
        <p:pic>
          <p:nvPicPr>
            <p:cNvPr id="69" name="object 71">
              <a:extLst>
                <a:ext uri="{FF2B5EF4-FFF2-40B4-BE49-F238E27FC236}">
                  <a16:creationId xmlns:a16="http://schemas.microsoft.com/office/drawing/2014/main" id="{AA8BCEB8-79ED-CCB6-0E47-25C15EEBADBD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02291" y="3032494"/>
              <a:ext cx="109672" cy="98568"/>
            </a:xfrm>
            <a:prstGeom prst="rect">
              <a:avLst/>
            </a:prstGeom>
          </p:spPr>
        </p:pic>
        <p:pic>
          <p:nvPicPr>
            <p:cNvPr id="70" name="object 71">
              <a:extLst>
                <a:ext uri="{FF2B5EF4-FFF2-40B4-BE49-F238E27FC236}">
                  <a16:creationId xmlns:a16="http://schemas.microsoft.com/office/drawing/2014/main" id="{DB7018BB-4C8B-B4C4-CED0-4CCD1B0420D9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94799" y="3032494"/>
              <a:ext cx="109672" cy="9856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1901F2FE-BC88-2217-A1A9-5C3DE52F933B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87307" y="3032494"/>
              <a:ext cx="109672" cy="98568"/>
            </a:xfrm>
            <a:prstGeom prst="rect">
              <a:avLst/>
            </a:prstGeom>
          </p:spPr>
        </p:pic>
        <p:pic>
          <p:nvPicPr>
            <p:cNvPr id="72" name="object 71">
              <a:extLst>
                <a:ext uri="{FF2B5EF4-FFF2-40B4-BE49-F238E27FC236}">
                  <a16:creationId xmlns:a16="http://schemas.microsoft.com/office/drawing/2014/main" id="{E0C6F584-CA0E-99C0-69B6-F4DDCD2ABFD1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879815" y="3032494"/>
              <a:ext cx="109672" cy="98568"/>
            </a:xfrm>
            <a:prstGeom prst="rect">
              <a:avLst/>
            </a:prstGeom>
          </p:spPr>
        </p:pic>
        <p:pic>
          <p:nvPicPr>
            <p:cNvPr id="73" name="object 71">
              <a:extLst>
                <a:ext uri="{FF2B5EF4-FFF2-40B4-BE49-F238E27FC236}">
                  <a16:creationId xmlns:a16="http://schemas.microsoft.com/office/drawing/2014/main" id="{1BF77172-B5BA-3517-6A3F-C49AC97D7CDD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72323" y="3032494"/>
              <a:ext cx="109672" cy="98568"/>
            </a:xfrm>
            <a:prstGeom prst="rect">
              <a:avLst/>
            </a:prstGeom>
          </p:spPr>
        </p:pic>
        <p:pic>
          <p:nvPicPr>
            <p:cNvPr id="74" name="object 71">
              <a:extLst>
                <a:ext uri="{FF2B5EF4-FFF2-40B4-BE49-F238E27FC236}">
                  <a16:creationId xmlns:a16="http://schemas.microsoft.com/office/drawing/2014/main" id="{B4B81996-5075-40F6-76B3-5D1964279DDD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264831" y="3032494"/>
              <a:ext cx="109672" cy="98568"/>
            </a:xfrm>
            <a:prstGeom prst="rect">
              <a:avLst/>
            </a:prstGeom>
          </p:spPr>
        </p:pic>
        <p:pic>
          <p:nvPicPr>
            <p:cNvPr id="75" name="object 71">
              <a:extLst>
                <a:ext uri="{FF2B5EF4-FFF2-40B4-BE49-F238E27FC236}">
                  <a16:creationId xmlns:a16="http://schemas.microsoft.com/office/drawing/2014/main" id="{B27D0AEE-352F-2284-7F32-4E7C1253D014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57334" y="3032494"/>
              <a:ext cx="109672" cy="98568"/>
            </a:xfrm>
            <a:prstGeom prst="rect">
              <a:avLst/>
            </a:prstGeom>
          </p:spPr>
        </p:pic>
        <p:pic>
          <p:nvPicPr>
            <p:cNvPr id="76" name="object 71">
              <a:extLst>
                <a:ext uri="{FF2B5EF4-FFF2-40B4-BE49-F238E27FC236}">
                  <a16:creationId xmlns:a16="http://schemas.microsoft.com/office/drawing/2014/main" id="{4911E53B-168C-B75A-25E2-27B50835C6C5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42217" y="3032494"/>
              <a:ext cx="109672" cy="98568"/>
            </a:xfrm>
            <a:prstGeom prst="rect">
              <a:avLst/>
            </a:prstGeom>
          </p:spPr>
        </p:pic>
        <p:pic>
          <p:nvPicPr>
            <p:cNvPr id="77" name="object 71">
              <a:extLst>
                <a:ext uri="{FF2B5EF4-FFF2-40B4-BE49-F238E27FC236}">
                  <a16:creationId xmlns:a16="http://schemas.microsoft.com/office/drawing/2014/main" id="{9ED4CF3D-2A33-88A4-A9DD-AA340EED692E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27100" y="3032494"/>
              <a:ext cx="109672" cy="98568"/>
            </a:xfrm>
            <a:prstGeom prst="rect">
              <a:avLst/>
            </a:prstGeom>
          </p:spPr>
        </p:pic>
        <p:pic>
          <p:nvPicPr>
            <p:cNvPr id="78" name="object 71">
              <a:extLst>
                <a:ext uri="{FF2B5EF4-FFF2-40B4-BE49-F238E27FC236}">
                  <a16:creationId xmlns:a16="http://schemas.microsoft.com/office/drawing/2014/main" id="{B35E2654-687B-F467-0D6B-B5A83327218A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11983" y="3032494"/>
              <a:ext cx="109672" cy="98568"/>
            </a:xfrm>
            <a:prstGeom prst="rect">
              <a:avLst/>
            </a:prstGeom>
          </p:spPr>
        </p:pic>
        <p:pic>
          <p:nvPicPr>
            <p:cNvPr id="79" name="object 71">
              <a:extLst>
                <a:ext uri="{FF2B5EF4-FFF2-40B4-BE49-F238E27FC236}">
                  <a16:creationId xmlns:a16="http://schemas.microsoft.com/office/drawing/2014/main" id="{B4742DCC-CE35-F01B-CA99-02FEBB73E7C7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96866" y="3032494"/>
              <a:ext cx="109672" cy="98568"/>
            </a:xfrm>
            <a:prstGeom prst="rect">
              <a:avLst/>
            </a:prstGeom>
          </p:spPr>
        </p:pic>
        <p:pic>
          <p:nvPicPr>
            <p:cNvPr id="80" name="object 71">
              <a:extLst>
                <a:ext uri="{FF2B5EF4-FFF2-40B4-BE49-F238E27FC236}">
                  <a16:creationId xmlns:a16="http://schemas.microsoft.com/office/drawing/2014/main" id="{F8BE57F7-63FC-F95F-830B-519678E5D44F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381749" y="3032494"/>
              <a:ext cx="109672" cy="98568"/>
            </a:xfrm>
            <a:prstGeom prst="rect">
              <a:avLst/>
            </a:prstGeom>
          </p:spPr>
        </p:pic>
        <p:pic>
          <p:nvPicPr>
            <p:cNvPr id="81" name="object 71">
              <a:extLst>
                <a:ext uri="{FF2B5EF4-FFF2-40B4-BE49-F238E27FC236}">
                  <a16:creationId xmlns:a16="http://schemas.microsoft.com/office/drawing/2014/main" id="{3A211F99-C777-7CF6-4AE2-0795A9153A83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66633" y="3032494"/>
              <a:ext cx="109672" cy="98568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BD871A0-0487-7561-E1E3-80AD25C03230}"/>
                </a:ext>
              </a:extLst>
            </p:cNvPr>
            <p:cNvSpPr txBox="1"/>
            <p:nvPr/>
          </p:nvSpPr>
          <p:spPr>
            <a:xfrm>
              <a:off x="3790502" y="3135858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</a:rPr>
                <a:t>4 h</a:t>
              </a:r>
              <a:endParaRPr lang="en-GB" sz="1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606E5B3-DB43-F121-907E-6B3690A4691C}"/>
                </a:ext>
              </a:extLst>
            </p:cNvPr>
            <p:cNvSpPr txBox="1"/>
            <p:nvPr/>
          </p:nvSpPr>
          <p:spPr>
            <a:xfrm>
              <a:off x="7607708" y="313585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  <a:latin typeface="+mn-lt"/>
                </a:rPr>
                <a:t>24 h</a:t>
              </a:r>
            </a:p>
          </p:txBody>
        </p:sp>
        <p:pic>
          <p:nvPicPr>
            <p:cNvPr id="84" name="object 71">
              <a:extLst>
                <a:ext uri="{FF2B5EF4-FFF2-40B4-BE49-F238E27FC236}">
                  <a16:creationId xmlns:a16="http://schemas.microsoft.com/office/drawing/2014/main" id="{ED09062D-CB91-9280-326E-22830DA558C5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41268" y="2599270"/>
              <a:ext cx="109672" cy="98568"/>
            </a:xfrm>
            <a:prstGeom prst="rect">
              <a:avLst/>
            </a:prstGeom>
          </p:spPr>
        </p:pic>
        <p:pic>
          <p:nvPicPr>
            <p:cNvPr id="85" name="object 71">
              <a:extLst>
                <a:ext uri="{FF2B5EF4-FFF2-40B4-BE49-F238E27FC236}">
                  <a16:creationId xmlns:a16="http://schemas.microsoft.com/office/drawing/2014/main" id="{4A1A54DF-4C77-B0A4-F6C1-572F5FDC5D92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35179" y="2599270"/>
              <a:ext cx="109672" cy="98568"/>
            </a:xfrm>
            <a:prstGeom prst="rect">
              <a:avLst/>
            </a:prstGeom>
          </p:spPr>
        </p:pic>
        <p:pic>
          <p:nvPicPr>
            <p:cNvPr id="86" name="object 71">
              <a:extLst>
                <a:ext uri="{FF2B5EF4-FFF2-40B4-BE49-F238E27FC236}">
                  <a16:creationId xmlns:a16="http://schemas.microsoft.com/office/drawing/2014/main" id="{B198FAF3-829D-99D1-FCFA-9D917AF2AF8C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628753" y="2599270"/>
              <a:ext cx="109672" cy="98568"/>
            </a:xfrm>
            <a:prstGeom prst="rect">
              <a:avLst/>
            </a:prstGeom>
          </p:spPr>
        </p:pic>
        <p:pic>
          <p:nvPicPr>
            <p:cNvPr id="87" name="object 71">
              <a:extLst>
                <a:ext uri="{FF2B5EF4-FFF2-40B4-BE49-F238E27FC236}">
                  <a16:creationId xmlns:a16="http://schemas.microsoft.com/office/drawing/2014/main" id="{4CAA6FC3-E4C1-6FBC-04EB-9248293F5270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19589" y="2599270"/>
              <a:ext cx="109672" cy="98568"/>
            </a:xfrm>
            <a:prstGeom prst="rect">
              <a:avLst/>
            </a:prstGeom>
          </p:spPr>
        </p:pic>
        <p:pic>
          <p:nvPicPr>
            <p:cNvPr id="93" name="object 71">
              <a:extLst>
                <a:ext uri="{FF2B5EF4-FFF2-40B4-BE49-F238E27FC236}">
                  <a16:creationId xmlns:a16="http://schemas.microsoft.com/office/drawing/2014/main" id="{54EBD344-65B7-91F6-EDF9-257251AFC50A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31773" y="3205321"/>
              <a:ext cx="109672" cy="9856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ACC8DD-3692-6F8E-5491-DB975D81CC39}"/>
                </a:ext>
              </a:extLst>
            </p:cNvPr>
            <p:cNvSpPr txBox="1"/>
            <p:nvPr/>
          </p:nvSpPr>
          <p:spPr>
            <a:xfrm>
              <a:off x="5303036" y="313585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</a:rPr>
                <a:t>12 h</a:t>
              </a:r>
              <a:endParaRPr lang="en-GB" sz="1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DDB96AD-BDDD-CB3F-8307-B152B8B19393}"/>
                </a:ext>
              </a:extLst>
            </p:cNvPr>
            <p:cNvSpPr/>
            <p:nvPr/>
          </p:nvSpPr>
          <p:spPr bwMode="auto">
            <a:xfrm>
              <a:off x="2567996" y="1722456"/>
              <a:ext cx="274320" cy="274320"/>
            </a:xfrm>
            <a:prstGeom prst="ellipse">
              <a:avLst/>
            </a:prstGeom>
            <a:solidFill>
              <a:srgbClr val="5F5F5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Arial" panose="020B0604020202020204"/>
                  <a:ea typeface="ＭＳ Ｐゴシック" charset="0"/>
                </a:rPr>
                <a:t>R</a:t>
              </a:r>
              <a:r>
                <a:rPr lang="en-GB" sz="900" kern="0" baseline="30000" dirty="0">
                  <a:solidFill>
                    <a:srgbClr val="FFFFFF"/>
                  </a:solidFill>
                  <a:latin typeface="Arial" panose="020B0604020202020204"/>
                  <a:ea typeface="ＭＳ Ｐゴシック" charset="0"/>
                </a:rPr>
                <a:t>b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2C05B30-B31E-3DE4-BFAE-82AEC104D5A0}"/>
                </a:ext>
              </a:extLst>
            </p:cNvPr>
            <p:cNvSpPr txBox="1"/>
            <p:nvPr/>
          </p:nvSpPr>
          <p:spPr>
            <a:xfrm>
              <a:off x="3065408" y="2715102"/>
              <a:ext cx="466795" cy="246221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  <a:latin typeface="+mn-lt"/>
                </a:rPr>
                <a:t>0.5 h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634C510-8048-F99F-226F-90C527C6FF5A}"/>
                </a:ext>
              </a:extLst>
            </p:cNvPr>
            <p:cNvSpPr txBox="1"/>
            <p:nvPr/>
          </p:nvSpPr>
          <p:spPr>
            <a:xfrm>
              <a:off x="1524176" y="3136671"/>
              <a:ext cx="1454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solidFill>
                    <a:srgbClr val="000000"/>
                  </a:solidFill>
                </a:rPr>
                <a:t>eDiary</a:t>
              </a:r>
              <a:r>
                <a:rPr lang="en-GB" sz="1000" dirty="0">
                  <a:solidFill>
                    <a:srgbClr val="000000"/>
                  </a:solidFill>
                </a:rPr>
                <a:t> entry schedule</a:t>
              </a:r>
              <a:r>
                <a:rPr lang="en-GB" sz="1000" dirty="0">
                  <a:solidFill>
                    <a:srgbClr val="000000"/>
                  </a:solidFill>
                  <a:latin typeface="+mn-lt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A6DB-00A7-C7D9-6283-A0BBB553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Inducing Moderate to Extreme Anxiety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108B4-7360-43B6-EC09-2513E1F64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2EA8-8F56-A7B9-5A0A-98F83CCE7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IQR, interquartile range; PGI-S, Patient Global Impression of Severity. </a:t>
            </a:r>
            <a:br>
              <a:rPr lang="en-GB" dirty="0"/>
            </a:br>
            <a:r>
              <a:rPr lang="en-GB" baseline="30000" dirty="0" err="1"/>
              <a:t>a</a:t>
            </a:r>
            <a:r>
              <a:rPr lang="en-GB" dirty="0" err="1"/>
              <a:t>Moderate</a:t>
            </a:r>
            <a:r>
              <a:rPr lang="en-GB" dirty="0"/>
              <a:t> to extreme anxiety defined as a GA-NRS score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≥4. </a:t>
            </a:r>
            <a:r>
              <a:rPr lang="en-GB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err="1"/>
              <a:t>Of</a:t>
            </a:r>
            <a:r>
              <a:rPr lang="en-GB" dirty="0"/>
              <a:t> 261 attacks for which there were GA-NRS ratings at baseline. </a:t>
            </a:r>
            <a:r>
              <a:rPr lang="en-GB" baseline="30000" dirty="0" err="1"/>
              <a:t>c</a:t>
            </a:r>
            <a:r>
              <a:rPr lang="en-GB" dirty="0" err="1"/>
              <a:t>The</a:t>
            </a:r>
            <a:r>
              <a:rPr lang="en-GB" dirty="0"/>
              <a:t> score on the PGI-S scale and attack location at baseline are missing for 2 attacks in the ‘All attacks’ category. </a:t>
            </a:r>
            <a:r>
              <a:rPr lang="en-GB" baseline="30000" dirty="0"/>
              <a:t>d</a:t>
            </a:r>
            <a:r>
              <a:rPr lang="en-GB" dirty="0"/>
              <a:t>Includes 2 attacks in the ‘All attacks’ category and 1 attack in the ‘Attacks inducing moderate to extreme anxiety’ category with a baseline PGI-S category of ‘None’. </a:t>
            </a:r>
            <a:br>
              <a:rPr lang="en-GB" dirty="0"/>
            </a:br>
            <a:r>
              <a:rPr lang="en-GB" dirty="0"/>
              <a:t>1. Riedl MA et al. </a:t>
            </a:r>
            <a:r>
              <a:rPr lang="en-GB" i="1" dirty="0"/>
              <a:t>N Engl J Med</a:t>
            </a:r>
            <a:r>
              <a:rPr lang="en-GB" dirty="0"/>
              <a:t>. 2024;391:32-43.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16D639-DF6F-01DC-BBDF-411ECF897C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181" y="1432200"/>
            <a:ext cx="5071769" cy="4614299"/>
          </a:xfrm>
        </p:spPr>
        <p:txBody>
          <a:bodyPr/>
          <a:lstStyle/>
          <a:p>
            <a:r>
              <a:rPr lang="en-GB" sz="1800" dirty="0"/>
              <a:t>In 261 attacks for which there are GA-NRS records in KONFIDENT, the median GA-NRS score was 3.0 at baseline</a:t>
            </a:r>
          </a:p>
          <a:p>
            <a:pPr lvl="1"/>
            <a:r>
              <a:rPr lang="en-GB" sz="1800" b="1" dirty="0">
                <a:solidFill>
                  <a:schemeClr val="accent2">
                    <a:lumMod val="50000"/>
                  </a:schemeClr>
                </a:solidFill>
              </a:rPr>
              <a:t>115 attacks</a:t>
            </a:r>
            <a:r>
              <a:rPr lang="en-GB" sz="1800" dirty="0"/>
              <a:t>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</a:rPr>
              <a:t>(44%)</a:t>
            </a:r>
            <a:r>
              <a:rPr lang="en-GB" sz="1800" dirty="0"/>
              <a:t> induced moderate to extreme </a:t>
            </a:r>
            <a:r>
              <a:rPr lang="en-GB" sz="1800" dirty="0" err="1"/>
              <a:t>anxiety</a:t>
            </a:r>
            <a:r>
              <a:rPr lang="en-GB" sz="1800" baseline="30000" dirty="0" err="1"/>
              <a:t>a</a:t>
            </a:r>
            <a:r>
              <a:rPr lang="en-GB" sz="1800" dirty="0"/>
              <a:t> at baseline</a:t>
            </a:r>
          </a:p>
          <a:p>
            <a:r>
              <a:rPr lang="en-GB" sz="1800" dirty="0"/>
              <a:t>Factors associated with increased anxiety at the onset of an attack included</a:t>
            </a:r>
          </a:p>
          <a:p>
            <a:pPr lvl="1">
              <a:spcBef>
                <a:spcPts val="600"/>
              </a:spcBef>
            </a:pPr>
            <a:r>
              <a:rPr lang="en-GB" sz="1666" dirty="0"/>
              <a:t>Female sex (vs male, </a:t>
            </a:r>
            <a:r>
              <a:rPr lang="en-GB" sz="1666" i="1" dirty="0"/>
              <a:t>P</a:t>
            </a:r>
            <a:r>
              <a:rPr lang="en-GB" sz="1666" dirty="0"/>
              <a:t>=0.0034)</a:t>
            </a:r>
          </a:p>
          <a:p>
            <a:pPr lvl="1">
              <a:spcBef>
                <a:spcPts val="600"/>
              </a:spcBef>
            </a:pPr>
            <a:r>
              <a:rPr lang="en-GB" sz="1666" dirty="0"/>
              <a:t>Shorter time since HAE diagnosis </a:t>
            </a:r>
            <a:br>
              <a:rPr lang="en-GB" sz="1666" dirty="0"/>
            </a:br>
            <a:r>
              <a:rPr lang="en-GB" sz="1666" dirty="0"/>
              <a:t>(vs longer time, </a:t>
            </a:r>
            <a:r>
              <a:rPr lang="en-GB" sz="1666" i="1" dirty="0"/>
              <a:t>P</a:t>
            </a:r>
            <a:r>
              <a:rPr lang="en-GB" sz="1666" dirty="0"/>
              <a:t>=0.0014)</a:t>
            </a:r>
          </a:p>
          <a:p>
            <a:pPr lvl="1">
              <a:spcBef>
                <a:spcPts val="600"/>
              </a:spcBef>
            </a:pPr>
            <a:r>
              <a:rPr lang="en-GB" sz="1666" dirty="0"/>
              <a:t>Moderate or severe/very severe </a:t>
            </a:r>
            <a:br>
              <a:rPr lang="en-GB" sz="1666" dirty="0"/>
            </a:br>
            <a:r>
              <a:rPr lang="en-GB" sz="1666" dirty="0"/>
              <a:t>baseline attack severity </a:t>
            </a:r>
          </a:p>
          <a:p>
            <a:pPr lvl="2">
              <a:spcBef>
                <a:spcPts val="600"/>
              </a:spcBef>
            </a:pPr>
            <a:r>
              <a:rPr lang="en-GB" sz="1666" dirty="0"/>
              <a:t>Moderate (vs mild, </a:t>
            </a:r>
            <a:r>
              <a:rPr lang="en-GB" sz="1666" i="1" dirty="0"/>
              <a:t>P</a:t>
            </a:r>
            <a:r>
              <a:rPr lang="en-GB" sz="1666" dirty="0"/>
              <a:t>=0.0030)</a:t>
            </a:r>
          </a:p>
          <a:p>
            <a:pPr lvl="2">
              <a:spcBef>
                <a:spcPts val="600"/>
              </a:spcBef>
            </a:pPr>
            <a:r>
              <a:rPr lang="en-GB" sz="1666" dirty="0"/>
              <a:t>Severe/very severe (vs mild, </a:t>
            </a:r>
            <a:r>
              <a:rPr lang="en-GB" sz="1666" i="1" dirty="0"/>
              <a:t>P</a:t>
            </a:r>
            <a:r>
              <a:rPr lang="en-GB" sz="1666" dirty="0"/>
              <a:t>&lt;0.0001)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9F2E8F-E6C2-320C-92EB-8D1F841C0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98293"/>
              </p:ext>
            </p:extLst>
          </p:nvPr>
        </p:nvGraphicFramePr>
        <p:xfrm>
          <a:off x="5469314" y="1474195"/>
          <a:ext cx="6365372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965985067"/>
                    </a:ext>
                  </a:extLst>
                </a:gridCol>
                <a:gridCol w="1948246">
                  <a:extLst>
                    <a:ext uri="{9D8B030D-6E8A-4147-A177-3AD203B41FA5}">
                      <a16:colId xmlns:a16="http://schemas.microsoft.com/office/drawing/2014/main" val="1283078993"/>
                    </a:ext>
                  </a:extLst>
                </a:gridCol>
                <a:gridCol w="1948246">
                  <a:extLst>
                    <a:ext uri="{9D8B030D-6E8A-4147-A177-3AD203B41FA5}">
                      <a16:colId xmlns:a16="http://schemas.microsoft.com/office/drawing/2014/main" val="3410124336"/>
                    </a:ext>
                  </a:extLst>
                </a:gridCol>
              </a:tblGrid>
              <a:tr h="422727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All attacks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N=264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Attacks inducing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moderate to extreme anxiety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n=115/261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(44%)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88948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Baseline PGI-S </a:t>
                      </a:r>
                      <a:r>
                        <a:rPr lang="en-US" sz="1200" dirty="0" err="1"/>
                        <a:t>category</a:t>
                      </a:r>
                      <a:r>
                        <a:rPr lang="en-US" sz="1200" baseline="30000" dirty="0" err="1"/>
                        <a:t>c</a:t>
                      </a:r>
                      <a:endParaRPr lang="en-US" sz="1200" baseline="30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786266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Mild</a:t>
                      </a:r>
                      <a:r>
                        <a:rPr lang="en-US" sz="1200" baseline="30000" dirty="0"/>
                        <a:t>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115 (43.6)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 (33.0)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548554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Moderate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 (38.6)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 (40.9)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235607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Severe/very severe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(17.0)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(26.1)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01596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Baseline primary attack </a:t>
                      </a:r>
                      <a:r>
                        <a:rPr lang="en-US" sz="1200" dirty="0" err="1"/>
                        <a:t>location</a:t>
                      </a:r>
                      <a:r>
                        <a:rPr lang="en-US" sz="1200" baseline="30000" dirty="0" err="1"/>
                        <a:t>c</a:t>
                      </a:r>
                      <a:endParaRPr lang="en-US" sz="1200" baseline="30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626642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Abdomen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114 (43.2)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 (49.6)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94939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Legs/feet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 (23.5)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 (28.7)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01092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Arms/hands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 (28.8)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(26.1)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801235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Head/face/neck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 (11.0)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(10.4)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034588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Larynx/throat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(3.0)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(3.5)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65435"/>
                  </a:ext>
                </a:extLst>
              </a:tr>
              <a:tr h="176136">
                <a:tc>
                  <a:txBody>
                    <a:bodyPr/>
                    <a:lstStyle/>
                    <a:p>
                      <a:pPr lvl="1" algn="l"/>
                      <a:r>
                        <a:rPr lang="en-US" sz="1200" dirty="0"/>
                        <a:t>Genitals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(3.4)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(2.6)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477761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Time from onset to first administration, median (IQR), minutes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 (6-140)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(6-155)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6" descr="A graph of different types of drugs&#10;&#10;AI-generated content may be incorrect.">
            <a:extLst>
              <a:ext uri="{FF2B5EF4-FFF2-40B4-BE49-F238E27FC236}">
                <a16:creationId xmlns:a16="http://schemas.microsoft.com/office/drawing/2014/main" id="{3D661C61-E183-5A64-624C-AAC4F650B6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2156" b="56183"/>
          <a:stretch/>
        </p:blipFill>
        <p:spPr>
          <a:xfrm>
            <a:off x="700018" y="1743005"/>
            <a:ext cx="5143849" cy="2833477"/>
          </a:xfrm>
        </p:spPr>
      </p:pic>
      <p:pic>
        <p:nvPicPr>
          <p:cNvPr id="29" name="Picture 28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75EF84D6-377A-5549-8784-F980524780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52405" b="6716"/>
          <a:stretch/>
        </p:blipFill>
        <p:spPr>
          <a:xfrm>
            <a:off x="6674360" y="1761109"/>
            <a:ext cx="5202895" cy="2803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F104E-B194-9645-EF28-2E671AF1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in Cumulative GA-NRS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55650-93EE-7F6C-6695-117135544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9D9C-5007-A442-34DF-49D42BBB3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900" dirty="0"/>
              <a:t>SE, standard error.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C5B3D-B068-098C-327B-6DF5537FF498}"/>
              </a:ext>
            </a:extLst>
          </p:cNvPr>
          <p:cNvSpPr txBox="1"/>
          <p:nvPr/>
        </p:nvSpPr>
        <p:spPr>
          <a:xfrm>
            <a:off x="2689810" y="1324082"/>
            <a:ext cx="121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All attacks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D40D0-8A80-8808-FABA-215D3CEE464C}"/>
              </a:ext>
            </a:extLst>
          </p:cNvPr>
          <p:cNvSpPr txBox="1"/>
          <p:nvPr/>
        </p:nvSpPr>
        <p:spPr>
          <a:xfrm>
            <a:off x="6803353" y="1299534"/>
            <a:ext cx="4759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Attacks inducing moderate to extreme anxiety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48D9F-A863-D693-5398-7BA4D948611F}"/>
              </a:ext>
            </a:extLst>
          </p:cNvPr>
          <p:cNvSpPr/>
          <p:nvPr/>
        </p:nvSpPr>
        <p:spPr bwMode="auto">
          <a:xfrm>
            <a:off x="243419" y="4990848"/>
            <a:ext cx="11586632" cy="13242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Compared with placebo for all attacks, on-demand treatment with sebetralstat significantly reduced </a:t>
            </a:r>
            <a:b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</a:b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the AUC</a:t>
            </a:r>
            <a:r>
              <a:rPr kumimoji="0" lang="en-GB" sz="160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0-12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 (300 mg, </a:t>
            </a:r>
            <a:r>
              <a:rPr kumimoji="0" lang="en-GB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P</a:t>
            </a:r>
            <a:r>
              <a:rPr kumimoji="0" lang="en-GB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=0.0040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; 600 mg, </a:t>
            </a:r>
            <a:r>
              <a:rPr kumimoji="0" lang="en-GB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P</a:t>
            </a:r>
            <a:r>
              <a:rPr kumimoji="0" lang="en-GB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=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0.0008) and AUC</a:t>
            </a:r>
            <a:r>
              <a:rPr kumimoji="0" lang="en-GB" sz="160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0-24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 (300 mg, </a:t>
            </a:r>
            <a:r>
              <a:rPr kumimoji="0" lang="en-GB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P</a:t>
            </a:r>
            <a:r>
              <a:rPr kumimoji="0" lang="en-GB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=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0.0220; 600 mg, </a:t>
            </a:r>
            <a:r>
              <a:rPr kumimoji="0" lang="en-GB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P</a:t>
            </a:r>
            <a:r>
              <a:rPr kumimoji="0" lang="en-GB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=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0.0012)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600" dirty="0">
                <a:solidFill>
                  <a:schemeClr val="bg1"/>
                </a:solidFill>
                <a:ea typeface="ＭＳ Ｐゴシック" charset="0"/>
              </a:rPr>
              <a:t>When attacks with moderate to extreme anxiety were assessed, reductions in anxiety were greater than in all attacks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FCA114-6C3B-76C5-EBAB-7734D3F4F6CB}"/>
              </a:ext>
            </a:extLst>
          </p:cNvPr>
          <p:cNvGrpSpPr/>
          <p:nvPr/>
        </p:nvGrpSpPr>
        <p:grpSpPr>
          <a:xfrm>
            <a:off x="4004068" y="2008824"/>
            <a:ext cx="1700561" cy="599385"/>
            <a:chOff x="4004068" y="2008824"/>
            <a:chExt cx="1700561" cy="5993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F07712-A091-9F6D-0FAD-0877337ED628}"/>
                </a:ext>
              </a:extLst>
            </p:cNvPr>
            <p:cNvSpPr txBox="1"/>
            <p:nvPr/>
          </p:nvSpPr>
          <p:spPr>
            <a:xfrm>
              <a:off x="4146189" y="2008824"/>
              <a:ext cx="1558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Sebetralstat 300 mg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50E7C-7D84-01AD-8103-BD76A0E46C00}"/>
                </a:ext>
              </a:extLst>
            </p:cNvPr>
            <p:cNvSpPr txBox="1"/>
            <p:nvPr/>
          </p:nvSpPr>
          <p:spPr>
            <a:xfrm>
              <a:off x="4146189" y="2170017"/>
              <a:ext cx="1558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Sebetralstat 600 mg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58AD0E-B973-4F4B-E506-6F5032CED9F1}"/>
                </a:ext>
              </a:extLst>
            </p:cNvPr>
            <p:cNvSpPr txBox="1"/>
            <p:nvPr/>
          </p:nvSpPr>
          <p:spPr>
            <a:xfrm>
              <a:off x="4146189" y="2331210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Placebo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91FC9B-B464-AF1F-1C2B-87489554040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4068" y="2147323"/>
              <a:ext cx="1828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E57C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7D4DDA-0C49-527F-87F6-5CEA27E93F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4068" y="2308516"/>
              <a:ext cx="1828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841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EE95ED-FABF-C206-F2EB-324A5E405BF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4068" y="2469709"/>
              <a:ext cx="1828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A82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7E2A46-6174-B4DA-DAC6-88A70535F6EB}"/>
              </a:ext>
            </a:extLst>
          </p:cNvPr>
          <p:cNvGrpSpPr/>
          <p:nvPr/>
        </p:nvGrpSpPr>
        <p:grpSpPr>
          <a:xfrm>
            <a:off x="9938204" y="2008824"/>
            <a:ext cx="1700561" cy="599385"/>
            <a:chOff x="4004068" y="2008824"/>
            <a:chExt cx="1700561" cy="5993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127E01-83BB-B0A3-CCA3-E6A2408526E8}"/>
                </a:ext>
              </a:extLst>
            </p:cNvPr>
            <p:cNvSpPr txBox="1"/>
            <p:nvPr/>
          </p:nvSpPr>
          <p:spPr>
            <a:xfrm>
              <a:off x="4146189" y="2008824"/>
              <a:ext cx="1558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Sebetralstat 300 mg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A4D0BF-797A-7681-444B-9BD9FDB2C559}"/>
                </a:ext>
              </a:extLst>
            </p:cNvPr>
            <p:cNvSpPr txBox="1"/>
            <p:nvPr/>
          </p:nvSpPr>
          <p:spPr>
            <a:xfrm>
              <a:off x="4146189" y="2170017"/>
              <a:ext cx="1558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Sebetralstat 600 mg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2FD09C-31D9-1651-C019-064D9DD83B49}"/>
                </a:ext>
              </a:extLst>
            </p:cNvPr>
            <p:cNvSpPr txBox="1"/>
            <p:nvPr/>
          </p:nvSpPr>
          <p:spPr>
            <a:xfrm>
              <a:off x="4146189" y="2331210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Placebo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8C1A28-893E-CCC8-796E-D47F54BC8C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4068" y="2147323"/>
              <a:ext cx="1828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E57C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B6D2E8-238C-178D-8D30-455B50610B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4068" y="2308516"/>
              <a:ext cx="1828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841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89C911-780B-A6E6-C86D-737D8B83F85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4068" y="2469709"/>
              <a:ext cx="1828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A82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233C69-4741-81A0-9B06-24B76488DE9B}"/>
              </a:ext>
            </a:extLst>
          </p:cNvPr>
          <p:cNvSpPr txBox="1"/>
          <p:nvPr/>
        </p:nvSpPr>
        <p:spPr>
          <a:xfrm rot="16200000">
            <a:off x="-844151" y="2890063"/>
            <a:ext cx="2504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n-lt"/>
              </a:rPr>
              <a:t>GA-NRS Score, Mean (±SE)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282EA-BD3B-4ED1-33C3-626A10C21098}"/>
              </a:ext>
            </a:extLst>
          </p:cNvPr>
          <p:cNvSpPr txBox="1"/>
          <p:nvPr/>
        </p:nvSpPr>
        <p:spPr>
          <a:xfrm rot="16200000">
            <a:off x="5202934" y="2890063"/>
            <a:ext cx="2504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n-lt"/>
              </a:rPr>
              <a:t>GA-NRS Score, Mean (±SE)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5E00B1-08F0-EFD0-F539-6150EB5DEE1F}"/>
              </a:ext>
            </a:extLst>
          </p:cNvPr>
          <p:cNvSpPr txBox="1"/>
          <p:nvPr/>
        </p:nvSpPr>
        <p:spPr>
          <a:xfrm>
            <a:off x="1325175" y="4610179"/>
            <a:ext cx="44242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n-lt"/>
              </a:rPr>
              <a:t>Time from First Study Drug Administration,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1F29A-8F33-5BEC-8B97-42C2ED283793}"/>
              </a:ext>
            </a:extLst>
          </p:cNvPr>
          <p:cNvSpPr txBox="1"/>
          <p:nvPr/>
        </p:nvSpPr>
        <p:spPr>
          <a:xfrm>
            <a:off x="7140190" y="4610179"/>
            <a:ext cx="44242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n-lt"/>
              </a:rPr>
              <a:t>Time from First Study Drug Administration, Hours</a:t>
            </a:r>
          </a:p>
        </p:txBody>
      </p:sp>
    </p:spTree>
    <p:extLst>
      <p:ext uri="{BB962C8B-B14F-4D97-AF65-F5344CB8AC3E}">
        <p14:creationId xmlns:p14="http://schemas.microsoft.com/office/powerpoint/2010/main" val="116287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2412-4707-22FB-1C48-71F28278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LSM Change from Baseline </a:t>
            </a:r>
            <a:br>
              <a:rPr lang="en-GB" dirty="0"/>
            </a:br>
            <a:r>
              <a:rPr lang="en-GB" dirty="0"/>
              <a:t>in HAE Attacks in KONFIDENT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AD41-EB6F-C067-4324-3A6D51E768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180" y="2143125"/>
            <a:ext cx="4947945" cy="3903374"/>
          </a:xfrm>
        </p:spPr>
        <p:txBody>
          <a:bodyPr/>
          <a:lstStyle/>
          <a:p>
            <a:r>
              <a:rPr lang="en-GB" sz="1800" dirty="0"/>
              <a:t>Significantly greater changes from baseline in GA-NRS score were observed at 4 and </a:t>
            </a:r>
            <a:br>
              <a:rPr lang="en-GB" sz="1800" dirty="0"/>
            </a:br>
            <a:r>
              <a:rPr lang="en-GB" sz="1800" dirty="0"/>
              <a:t>12 hours for attacks treated with sebetralstat compared with placebo</a:t>
            </a:r>
          </a:p>
          <a:p>
            <a:endParaRPr lang="en-GB" sz="1800" dirty="0"/>
          </a:p>
          <a:p>
            <a:r>
              <a:rPr lang="en-GB" sz="1800" dirty="0"/>
              <a:t>LSM change from baseline was more pronounced in attacks that induced moderate </a:t>
            </a:r>
            <a:br>
              <a:rPr lang="en-GB" sz="1800" dirty="0"/>
            </a:br>
            <a:r>
              <a:rPr lang="en-GB" sz="1800" dirty="0"/>
              <a:t>to extreme anxiety than with all attacks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C4EF-4C4C-C5D0-7591-E90245384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*</a:t>
            </a:r>
            <a:r>
              <a:rPr lang="en-GB" i="1" dirty="0"/>
              <a:t>P</a:t>
            </a:r>
            <a:r>
              <a:rPr lang="en-GB" dirty="0"/>
              <a:t>&lt;0.05, **</a:t>
            </a:r>
            <a:r>
              <a:rPr lang="en-GB" i="1" dirty="0"/>
              <a:t>P</a:t>
            </a:r>
            <a:r>
              <a:rPr lang="en-GB" dirty="0"/>
              <a:t>&lt;0.01, ***</a:t>
            </a:r>
            <a:r>
              <a:rPr lang="en-GB" i="1" dirty="0"/>
              <a:t>P</a:t>
            </a:r>
            <a:r>
              <a:rPr lang="en-GB" dirty="0"/>
              <a:t>&lt;0.001.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2E7B0-9B1B-CB58-A222-F98D8EA3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80" y="1424532"/>
            <a:ext cx="6547671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C85E-2ECE-CAED-95EC-575CB4CB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to Reduction in Anxiety in KONFIDENT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2269-61CA-79DF-BFBD-F094EBD9A3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181" y="1432200"/>
            <a:ext cx="5233694" cy="4614299"/>
          </a:xfrm>
        </p:spPr>
        <p:txBody>
          <a:bodyPr/>
          <a:lstStyle/>
          <a:p>
            <a:r>
              <a:rPr lang="en-GB" sz="1800" dirty="0"/>
              <a:t>The median time to reduction in anxiety</a:t>
            </a:r>
            <a:r>
              <a:rPr lang="en-GB" sz="1800" baseline="30000" dirty="0"/>
              <a:t>a</a:t>
            </a:r>
            <a:r>
              <a:rPr lang="en-GB" sz="1800" dirty="0"/>
              <a:t> in KONFIDENT for attacks treated with sebetralstat 300 mg or 600 mg was </a:t>
            </a:r>
            <a:r>
              <a:rPr lang="en-GB" sz="1800" b="1" dirty="0">
                <a:solidFill>
                  <a:srgbClr val="002D55"/>
                </a:solidFill>
              </a:rPr>
              <a:t>2.3 hours </a:t>
            </a:r>
            <a:r>
              <a:rPr lang="en-GB" sz="1800" dirty="0"/>
              <a:t>(IQR: 0.8 to 10.1 and 1.3 to 5.5, respectively)</a:t>
            </a:r>
          </a:p>
          <a:p>
            <a:pPr lvl="1"/>
            <a:r>
              <a:rPr lang="en-GB" sz="1800" dirty="0"/>
              <a:t>For placebo, the median was &gt;12 hours</a:t>
            </a:r>
          </a:p>
          <a:p>
            <a:r>
              <a:rPr lang="en-GB" sz="1800" dirty="0"/>
              <a:t>The time to reduction in anxiety highly correlated with the primary and key secondary endpoints in KONFIDENT </a:t>
            </a:r>
          </a:p>
          <a:p>
            <a:pPr lvl="1"/>
            <a:r>
              <a:rPr lang="en-GB" sz="1533" dirty="0"/>
              <a:t>Time to beginning of symptom relief (</a:t>
            </a:r>
            <a:r>
              <a:rPr lang="en-GB" sz="1533" i="1" dirty="0"/>
              <a:t>P</a:t>
            </a:r>
            <a:r>
              <a:rPr lang="en-GB" sz="1533" dirty="0"/>
              <a:t>&lt;0.0001)</a:t>
            </a:r>
            <a:r>
              <a:rPr lang="en-GB" sz="1533" baseline="30000" dirty="0"/>
              <a:t>b,c</a:t>
            </a:r>
          </a:p>
          <a:p>
            <a:pPr lvl="1"/>
            <a:r>
              <a:rPr lang="en-GB" sz="1533" dirty="0"/>
              <a:t>Time to reduction in severity (</a:t>
            </a:r>
            <a:r>
              <a:rPr lang="en-GB" sz="1533" i="1" dirty="0"/>
              <a:t>P</a:t>
            </a:r>
            <a:r>
              <a:rPr lang="en-GB" sz="1533" dirty="0"/>
              <a:t>&lt;0.0001)</a:t>
            </a:r>
            <a:r>
              <a:rPr lang="en-GB" sz="1533" baseline="30000" dirty="0"/>
              <a:t>b,c</a:t>
            </a:r>
            <a:r>
              <a:rPr lang="en-GB" sz="1533" dirty="0"/>
              <a:t> </a:t>
            </a:r>
          </a:p>
          <a:p>
            <a:pPr lvl="1"/>
            <a:r>
              <a:rPr lang="en-GB" sz="1533" dirty="0"/>
              <a:t>Time to complete attack resolution (</a:t>
            </a:r>
            <a:r>
              <a:rPr lang="en-GB" sz="1533" i="1" dirty="0"/>
              <a:t>P</a:t>
            </a:r>
            <a:r>
              <a:rPr lang="en-GB" sz="1533" dirty="0"/>
              <a:t>&lt;0.0001)</a:t>
            </a:r>
            <a:r>
              <a:rPr lang="en-GB" sz="1533" baseline="30000" dirty="0"/>
              <a:t>b,d</a:t>
            </a:r>
            <a:endParaRPr lang="en-GB" sz="15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8F4BF-4A0E-36E8-BDE3-5B3D234EE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0BD3-A02B-D9DC-06AA-AC7315F51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IQR, interquartile range.</a:t>
            </a:r>
            <a:br>
              <a:rPr lang="en-GB" baseline="30000" dirty="0"/>
            </a:br>
            <a:r>
              <a:rPr lang="en-GB" baseline="30000" dirty="0" err="1"/>
              <a:t>a</a:t>
            </a:r>
            <a:r>
              <a:rPr lang="en-GB" dirty="0" err="1"/>
              <a:t>Defined</a:t>
            </a:r>
            <a:r>
              <a:rPr lang="en-GB" dirty="0"/>
              <a:t> as time to a ≥2-point reduction in GA-NRS score at ≥2 consecutive time points within 12 hours for attacks with baseline GA-NRS score ≥2 (n=176). </a:t>
            </a:r>
            <a:r>
              <a:rPr lang="en-GB" baseline="30000" dirty="0"/>
              <a:t>b</a:t>
            </a:r>
            <a:r>
              <a:rPr lang="en-GB" dirty="0"/>
              <a:t>Based on Cohen’s kappa analysis. </a:t>
            </a:r>
            <a:r>
              <a:rPr lang="en-GB" baseline="30000" dirty="0"/>
              <a:t>c</a:t>
            </a:r>
            <a:r>
              <a:rPr lang="en-GB" dirty="0"/>
              <a:t>Within 12 hours. </a:t>
            </a:r>
            <a:br>
              <a:rPr lang="en-GB" dirty="0"/>
            </a:br>
            <a:r>
              <a:rPr lang="en-GB" baseline="30000" dirty="0"/>
              <a:t>d</a:t>
            </a:r>
            <a:r>
              <a:rPr lang="en-GB" dirty="0"/>
              <a:t>Within 24 hours.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96718-8D81-0010-3DF9-97244B90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30" y="1432200"/>
            <a:ext cx="6444031" cy="4743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2E2CC-A798-B0A1-9F86-8B7FBD77C078}"/>
              </a:ext>
            </a:extLst>
          </p:cNvPr>
          <p:cNvSpPr txBox="1"/>
          <p:nvPr/>
        </p:nvSpPr>
        <p:spPr>
          <a:xfrm rot="16200000">
            <a:off x="3686244" y="3290002"/>
            <a:ext cx="4335555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Percentage of Attacks with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≥2-point Reduction in GA-NRS at ≥2 Consecutive Time Points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63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ABE5-17A5-1FFB-600B-BDF72BD4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Agreement of ≥2-point Reduction in Anxiety with Achievement of Beginning of Symptom Relief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5B3AD0-EDB0-2BD7-0BA5-FA6B82DD7B2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68410111"/>
              </p:ext>
            </p:extLst>
          </p:nvPr>
        </p:nvGraphicFramePr>
        <p:xfrm>
          <a:off x="868313" y="1361919"/>
          <a:ext cx="10455374" cy="40973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06416">
                  <a:extLst>
                    <a:ext uri="{9D8B030D-6E8A-4147-A177-3AD203B41FA5}">
                      <a16:colId xmlns:a16="http://schemas.microsoft.com/office/drawing/2014/main" val="2817588182"/>
                    </a:ext>
                  </a:extLst>
                </a:gridCol>
                <a:gridCol w="2074479">
                  <a:extLst>
                    <a:ext uri="{9D8B030D-6E8A-4147-A177-3AD203B41FA5}">
                      <a16:colId xmlns:a16="http://schemas.microsoft.com/office/drawing/2014/main" val="2050098770"/>
                    </a:ext>
                  </a:extLst>
                </a:gridCol>
                <a:gridCol w="2074479">
                  <a:extLst>
                    <a:ext uri="{9D8B030D-6E8A-4147-A177-3AD203B41FA5}">
                      <a16:colId xmlns:a16="http://schemas.microsoft.com/office/drawing/2014/main" val="1616976534"/>
                    </a:ext>
                  </a:extLst>
                </a:gridCol>
              </a:tblGrid>
              <a:tr h="3510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</a:t>
                      </a:r>
                    </a:p>
                  </a:txBody>
                  <a:tcPr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Beginning of symptom relief</a:t>
                      </a:r>
                      <a:r>
                        <a:rPr lang="en-US" sz="14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within 12 hours</a:t>
                      </a:r>
                    </a:p>
                  </a:txBody>
                  <a:tcPr marT="27432" marB="27432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83259"/>
                  </a:ext>
                </a:extLst>
              </a:tr>
              <a:tr h="458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Correlation to reduction in anxiety </a:t>
                      </a:r>
                      <a:b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within 12 hours,</a:t>
                      </a:r>
                      <a:r>
                        <a:rPr lang="en-US" sz="14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b,c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kappa (</a:t>
                      </a: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value)</a:t>
                      </a:r>
                    </a:p>
                  </a:txBody>
                  <a:tcPr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82127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attacks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(&lt;0.0001)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903854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Attacks that induced moderate to severe anxiety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(&lt;0.0001)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05238"/>
                  </a:ext>
                </a:extLst>
              </a:tr>
              <a:tr h="27206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attack location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531303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Mucosal attacks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(&lt;0.0001)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225169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1219170" marR="0" lvl="2" inden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Abdominal attacks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(0.0005)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388095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Subcutaneous attacks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(0.0002)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452488"/>
                  </a:ext>
                </a:extLst>
              </a:tr>
              <a:tr h="27206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treatment paradigm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476218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On-demand only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(&lt;0.0001)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87932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On-demand + LTP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(0.0013)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23357"/>
                  </a:ext>
                </a:extLst>
              </a:tr>
              <a:tr h="27206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age group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27121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≥12 to &lt;18 years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(0.0671)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827981"/>
                  </a:ext>
                </a:extLst>
              </a:tr>
              <a:tr h="272062">
                <a:tc>
                  <a:txBody>
                    <a:bodyPr/>
                    <a:lstStyle/>
                    <a:p>
                      <a:pPr marL="609585" marR="0"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≥18 years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R="0"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(&lt;0.0001)</a:t>
                      </a:r>
                    </a:p>
                  </a:txBody>
                  <a:tcPr marT="27432" marB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2564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F4425-0961-4D3C-6DC1-7F0026AF4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D1FF2-6527-51BC-2D55-0FC8A1B9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baseline="30000" dirty="0"/>
              <a:t>a</a:t>
            </a:r>
            <a:r>
              <a:rPr lang="en-GB" dirty="0"/>
              <a:t>Primary endpoint; defined as a PGI-C rating of ‘A Little Better’ for ≥2 consecutive time points; </a:t>
            </a:r>
            <a:r>
              <a:rPr lang="en-GB" baseline="30000" dirty="0"/>
              <a:t>b</a:t>
            </a:r>
            <a:r>
              <a:rPr lang="en-GB" dirty="0"/>
              <a:t>Defined as a ≥2-point reduction in GA-NRS score for attacks with a baseline GA-NRS score ≥2; </a:t>
            </a:r>
            <a:r>
              <a:rPr lang="en-GB" baseline="30000" dirty="0"/>
              <a:t>c</a:t>
            </a:r>
            <a:r>
              <a:rPr lang="en-GB" dirty="0"/>
              <a:t>In total, 176 attacks for which baseline GA-NRS score was ≥2 were included in this analysis.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51FBF3-CB8A-67FC-1941-2CBB324BA2D0}"/>
              </a:ext>
            </a:extLst>
          </p:cNvPr>
          <p:cNvSpPr/>
          <p:nvPr/>
        </p:nvSpPr>
        <p:spPr bwMode="auto">
          <a:xfrm>
            <a:off x="243419" y="5591332"/>
            <a:ext cx="11586632" cy="65582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Participants who had attacks achieving beginning of symptom relief earlier (within 12 hours) had a greater chance to </a:t>
            </a:r>
            <a:r>
              <a:rPr lang="en-GB" sz="1600" dirty="0">
                <a:solidFill>
                  <a:schemeClr val="bg1"/>
                </a:solidFill>
                <a:ea typeface="ＭＳ Ｐゴシック" charset="0"/>
              </a:rPr>
              <a:t>reach 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meaningful reductions in anxiety (≥2 points) regardless of attack location, treatment paradigm, and age</a:t>
            </a:r>
            <a:endParaRPr lang="en-GB" sz="16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91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lVista Corporate PPT Template">
  <a:themeElements>
    <a:clrScheme name="KalVista">
      <a:dk1>
        <a:srgbClr val="5F5F5F"/>
      </a:dk1>
      <a:lt1>
        <a:srgbClr val="FFFFFF"/>
      </a:lt1>
      <a:dk2>
        <a:srgbClr val="0D4167"/>
      </a:dk2>
      <a:lt2>
        <a:srgbClr val="D9D7D9"/>
      </a:lt2>
      <a:accent1>
        <a:srgbClr val="D9D7D9"/>
      </a:accent1>
      <a:accent2>
        <a:srgbClr val="ADCF3B"/>
      </a:accent2>
      <a:accent3>
        <a:srgbClr val="0D4167"/>
      </a:accent3>
      <a:accent4>
        <a:srgbClr val="00839F"/>
      </a:accent4>
      <a:accent5>
        <a:srgbClr val="F85110"/>
      </a:accent5>
      <a:accent6>
        <a:srgbClr val="5F5F5F"/>
      </a:accent6>
      <a:hlink>
        <a:srgbClr val="1A3DB4"/>
      </a:hlink>
      <a:folHlink>
        <a:srgbClr val="9999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>
            <a:ln>
              <a:noFill/>
            </a:ln>
            <a:solidFill>
              <a:schemeClr val="tx2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Vant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lVista Corporate Template 020521.potx" id="{9398E684-3E4F-4C82-A4AE-F5E6638BBDBB}" vid="{39B185D3-22FB-4184-87E8-6E9A51B2C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8428</TotalTime>
  <Words>2310</Words>
  <Application>Microsoft Office PowerPoint</Application>
  <PresentationFormat>Widescreen</PresentationFormat>
  <Paragraphs>192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Aptos</vt:lpstr>
      <vt:lpstr>Arial</vt:lpstr>
      <vt:lpstr>Calibri</vt:lpstr>
      <vt:lpstr>KalVista Corporate PPT Template</vt:lpstr>
      <vt:lpstr>think-cell Slide</vt:lpstr>
      <vt:lpstr>Anxiety Associated with HAE Attacks:  Results from the Phase 3 KONFIDENT Trial  of Oral Sebetralstat</vt:lpstr>
      <vt:lpstr>Disclosures</vt:lpstr>
      <vt:lpstr>Background</vt:lpstr>
      <vt:lpstr>KONFIDENT Trial Design and Anxiety Endpoints as Measured by Generalized Anxiety Numeric Rating Scale (GA-NRS)</vt:lpstr>
      <vt:lpstr>Attacks Inducing Moderate to Extreme Anxiety</vt:lpstr>
      <vt:lpstr>Reduction in Cumulative GA-NRS Scores</vt:lpstr>
      <vt:lpstr>Changes in LSM Change from Baseline  in HAE Attacks in KONFIDENT</vt:lpstr>
      <vt:lpstr>Time to Reduction in Anxiety in KONFIDENT</vt:lpstr>
      <vt:lpstr>Agreement of ≥2-point Reduction in Anxiety with Achievement of Beginning of Symptom Relief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Davis</dc:creator>
  <cp:lastModifiedBy>Steffen Biechele</cp:lastModifiedBy>
  <cp:revision>326</cp:revision>
  <dcterms:created xsi:type="dcterms:W3CDTF">2024-07-26T20:34:10Z</dcterms:created>
  <dcterms:modified xsi:type="dcterms:W3CDTF">2025-05-23T18:38:35Z</dcterms:modified>
</cp:coreProperties>
</file>